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2.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omi Arroy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6"/>
    <p:restoredTop sz="94648"/>
  </p:normalViewPr>
  <p:slideViewPr>
    <p:cSldViewPr snapToGrid="0">
      <p:cViewPr varScale="1">
        <p:scale>
          <a:sx n="107" d="100"/>
          <a:sy n="107" d="100"/>
        </p:scale>
        <p:origin x="32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2-04T19:30:47.584" idx="1">
    <p:pos x="144" y="0"/>
    <p:text>arrived at not discovered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12-04T19:41:20.992" idx="2">
    <p:pos x="1728" y="96"/>
    <p:text>Insert slides from the comments regarding the effects of Leon's conquest of the Taino native people in Puerto Rico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62471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www.facinghistory.org/holocaust-and-human-behavior/chapter-2/first-encounters-america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history.com/topics/exploration/juan-ponce-de-leon" TargetMode="External"/><Relationship Id="rId4" Type="http://schemas.openxmlformats.org/officeDocument/2006/relationships/hyperlink" Target="https://slideplayer.com/slide/4473942/" TargetMode="External"/><Relationship Id="rId5" Type="http://schemas.openxmlformats.org/officeDocument/2006/relationships/hyperlink" Target="https://gsp.yale.edu/case-studies/colonial-genocides-project/puerto-rico"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effects of early exploration on the indigenous people of North and South America</a:t>
            </a:r>
            <a:endParaRPr/>
          </a:p>
          <a:p>
            <a:pPr marL="457200" lvl="0" indent="-298450" algn="l" rtl="0">
              <a:spcBef>
                <a:spcPts val="0"/>
              </a:spcBef>
              <a:spcAft>
                <a:spcPts val="0"/>
              </a:spcAft>
              <a:buSzPts val="1100"/>
              <a:buAutoNum type="arabicPeriod"/>
            </a:pPr>
            <a:r>
              <a:rPr lang="en-US" u="sng">
                <a:solidFill>
                  <a:schemeClr val="hlink"/>
                </a:solidFill>
                <a:hlinkClick r:id="rId3"/>
              </a:rPr>
              <a:t>https://www.facinghistory.org/holocaust-and-human-behavior/chapter-2/first-encounters-americas</a:t>
            </a:r>
            <a:endParaRPr/>
          </a:p>
          <a:p>
            <a:pPr marL="457200" lvl="0" indent="-298450" algn="l" rtl="0">
              <a:spcBef>
                <a:spcPts val="0"/>
              </a:spcBef>
              <a:spcAft>
                <a:spcPts val="0"/>
              </a:spcAft>
              <a:buSzPts val="1100"/>
              <a:buAutoNum type="arabicPeriod"/>
            </a:pPr>
            <a:r>
              <a:rPr lang="en-US"/>
              <a:t>https://www.history.com/topics/exploration/exploration-of-north-america</a:t>
            </a:r>
            <a:endParaRPr/>
          </a:p>
          <a:p>
            <a:pPr marL="457200" lvl="0" indent="-298450" algn="l" rtl="0">
              <a:spcBef>
                <a:spcPts val="0"/>
              </a:spcBef>
              <a:spcAft>
                <a:spcPts val="0"/>
              </a:spcAft>
              <a:buSzPts val="1100"/>
              <a:buAutoNum type="arabicPeriod"/>
            </a:pPr>
            <a:endParaRPr/>
          </a:p>
          <a:p>
            <a:pPr marL="457200" lvl="0" indent="-298450" algn="l" rtl="0">
              <a:spcBef>
                <a:spcPts val="0"/>
              </a:spcBef>
              <a:spcAft>
                <a:spcPts val="0"/>
              </a:spcAft>
              <a:buSzPts val="1100"/>
              <a:buAutoNum type="arabicPeriod"/>
            </a:pPr>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65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61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60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4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1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66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81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734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49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90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8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692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2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9a25df09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9a25df0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54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38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135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52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41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323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416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360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51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201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702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397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480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974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125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979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https://www.history.com/topics/exploration/juan-ponce-de-leon</a:t>
            </a:r>
            <a:endParaRPr/>
          </a:p>
          <a:p>
            <a:pPr marL="0" lvl="0" indent="0" algn="l" rtl="0">
              <a:spcBef>
                <a:spcPts val="0"/>
              </a:spcBef>
              <a:spcAft>
                <a:spcPts val="0"/>
              </a:spcAft>
              <a:buNone/>
            </a:pPr>
            <a:r>
              <a:rPr lang="en-US" u="sng">
                <a:solidFill>
                  <a:schemeClr val="hlink"/>
                </a:solidFill>
                <a:hlinkClick r:id="rId4"/>
              </a:rPr>
              <a:t>https://slideplayer.com/slide/4473942/</a:t>
            </a:r>
            <a:endParaRPr/>
          </a:p>
          <a:p>
            <a:pPr marL="0" lvl="0" indent="0" algn="l" rtl="0">
              <a:spcBef>
                <a:spcPts val="0"/>
              </a:spcBef>
              <a:spcAft>
                <a:spcPts val="0"/>
              </a:spcAft>
              <a:buNone/>
            </a:pPr>
            <a:r>
              <a:rPr lang="en-US" u="sng">
                <a:solidFill>
                  <a:schemeClr val="hlink"/>
                </a:solidFill>
                <a:hlinkClick r:id="rId5"/>
              </a:rPr>
              <a:t>https://gsp.yale.edu/case-studies/colonial-genocides-project/puerto-rico</a:t>
            </a:r>
            <a:endParaRPr/>
          </a:p>
          <a:p>
            <a:pPr marL="0" lvl="0" indent="0" algn="l" rtl="0">
              <a:spcBef>
                <a:spcPts val="0"/>
              </a:spcBef>
              <a:spcAft>
                <a:spcPts val="0"/>
              </a:spcAft>
              <a:buNone/>
            </a:pPr>
            <a:endParaRPr/>
          </a:p>
        </p:txBody>
      </p:sp>
      <p:sp>
        <p:nvSpPr>
          <p:cNvPr id="321" name="Google Shape;32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241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927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565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64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735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406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54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165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926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789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983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760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869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723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90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991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642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686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15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558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852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53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370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053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88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95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015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601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9853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38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9538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7375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1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42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43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81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1"/>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7" name="Google Shape;47;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9"/>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dk1"/>
                </a:solidFill>
                <a:latin typeface="Arial"/>
                <a:ea typeface="Arial"/>
                <a:cs typeface="Arial"/>
                <a:sym typeface="Arial"/>
              </a:defRPr>
            </a:lvl1pPr>
            <a:lvl2pPr marL="0" lvl="1" indent="0" algn="r">
              <a:spcBef>
                <a:spcPts val="0"/>
              </a:spcBef>
              <a:spcAft>
                <a:spcPts val="0"/>
              </a:spcAft>
              <a:buNone/>
              <a:defRPr sz="1400">
                <a:solidFill>
                  <a:schemeClr val="dk1"/>
                </a:solidFill>
                <a:latin typeface="Arial"/>
                <a:ea typeface="Arial"/>
                <a:cs typeface="Arial"/>
                <a:sym typeface="Arial"/>
              </a:defRPr>
            </a:lvl2pPr>
            <a:lvl3pPr marL="0" lvl="2" indent="0" algn="r">
              <a:spcBef>
                <a:spcPts val="0"/>
              </a:spcBef>
              <a:spcAft>
                <a:spcPts val="0"/>
              </a:spcAft>
              <a:buNone/>
              <a:defRPr sz="1400">
                <a:solidFill>
                  <a:schemeClr val="dk1"/>
                </a:solidFill>
                <a:latin typeface="Arial"/>
                <a:ea typeface="Arial"/>
                <a:cs typeface="Arial"/>
                <a:sym typeface="Arial"/>
              </a:defRPr>
            </a:lvl3pPr>
            <a:lvl4pPr marL="0" lvl="3" indent="0" algn="r">
              <a:spcBef>
                <a:spcPts val="0"/>
              </a:spcBef>
              <a:spcAft>
                <a:spcPts val="0"/>
              </a:spcAft>
              <a:buNone/>
              <a:defRPr sz="1400">
                <a:solidFill>
                  <a:schemeClr val="dk1"/>
                </a:solidFill>
                <a:latin typeface="Arial"/>
                <a:ea typeface="Arial"/>
                <a:cs typeface="Arial"/>
                <a:sym typeface="Arial"/>
              </a:defRPr>
            </a:lvl4pPr>
            <a:lvl5pPr marL="0" lvl="4" indent="0" algn="r">
              <a:spcBef>
                <a:spcPts val="0"/>
              </a:spcBef>
              <a:spcAft>
                <a:spcPts val="0"/>
              </a:spcAft>
              <a:buNone/>
              <a:defRPr sz="1400">
                <a:solidFill>
                  <a:schemeClr val="dk1"/>
                </a:solidFill>
                <a:latin typeface="Arial"/>
                <a:ea typeface="Arial"/>
                <a:cs typeface="Arial"/>
                <a:sym typeface="Arial"/>
              </a:defRPr>
            </a:lvl5pPr>
            <a:lvl6pPr marL="0" lvl="5" indent="0" algn="r">
              <a:spcBef>
                <a:spcPts val="0"/>
              </a:spcBef>
              <a:spcAft>
                <a:spcPts val="0"/>
              </a:spcAft>
              <a:buNone/>
              <a:defRPr sz="1400">
                <a:solidFill>
                  <a:schemeClr val="dk1"/>
                </a:solidFill>
                <a:latin typeface="Arial"/>
                <a:ea typeface="Arial"/>
                <a:cs typeface="Arial"/>
                <a:sym typeface="Arial"/>
              </a:defRPr>
            </a:lvl6pPr>
            <a:lvl7pPr marL="0" lvl="6" indent="0" algn="r">
              <a:spcBef>
                <a:spcPts val="0"/>
              </a:spcBef>
              <a:spcAft>
                <a:spcPts val="0"/>
              </a:spcAft>
              <a:buNone/>
              <a:defRPr sz="1400">
                <a:solidFill>
                  <a:schemeClr val="dk1"/>
                </a:solidFill>
                <a:latin typeface="Arial"/>
                <a:ea typeface="Arial"/>
                <a:cs typeface="Arial"/>
                <a:sym typeface="Arial"/>
              </a:defRPr>
            </a:lvl7pPr>
            <a:lvl8pPr marL="0" lvl="7" indent="0" algn="r">
              <a:spcBef>
                <a:spcPts val="0"/>
              </a:spcBef>
              <a:spcAft>
                <a:spcPts val="0"/>
              </a:spcAft>
              <a:buNone/>
              <a:defRPr sz="1400">
                <a:solidFill>
                  <a:schemeClr val="dk1"/>
                </a:solidFill>
                <a:latin typeface="Arial"/>
                <a:ea typeface="Arial"/>
                <a:cs typeface="Arial"/>
                <a:sym typeface="Arial"/>
              </a:defRPr>
            </a:lvl8pPr>
            <a:lvl9pPr marL="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comments" Target="../comments/comment1.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g"/><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g"/><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6.jpg"/></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hyperlink" Target="http://www.hrmm.org/halfmoon/pictures/map_last2_voyages.jpg" TargetMode="External"/><Relationship Id="rId4" Type="http://schemas.openxmlformats.org/officeDocument/2006/relationships/image" Target="../media/image60.jpg"/><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jpg"/><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6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4.jpg"/></Relationships>
</file>

<file path=ppt/slides/_rels/slide53.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66.jpg"/><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67.jp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g"/><Relationship Id="rId4" Type="http://schemas.openxmlformats.org/officeDocument/2006/relationships/image" Target="../media/image72.png"/><Relationship Id="rId5" Type="http://schemas.openxmlformats.org/officeDocument/2006/relationships/image" Target="../media/image73.jpg"/><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jpg"/><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g"/><Relationship Id="rId4" Type="http://schemas.openxmlformats.org/officeDocument/2006/relationships/image" Target="../media/image79.jpg"/><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g"/><Relationship Id="rId4" Type="http://schemas.openxmlformats.org/officeDocument/2006/relationships/image" Target="../media/image81.jpg"/><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g"/><Relationship Id="rId4" Type="http://schemas.openxmlformats.org/officeDocument/2006/relationships/image" Target="../media/image83.jpg"/><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84.jpg"/><Relationship Id="rId4" Type="http://schemas.openxmlformats.org/officeDocument/2006/relationships/image" Target="../media/image81.jpg"/><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85.jpg"/><Relationship Id="rId4" Type="http://schemas.openxmlformats.org/officeDocument/2006/relationships/image" Target="../media/image86.jpg"/><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3886200" y="533400"/>
            <a:ext cx="4648200" cy="2438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chemeClr val="accent2"/>
                </a:solidFill>
              </a:rPr>
              <a:t>European </a:t>
            </a:r>
            <a:r>
              <a:rPr lang="en-US" sz="4800" b="1" dirty="0" smtClean="0">
                <a:solidFill>
                  <a:schemeClr val="accent2"/>
                </a:solidFill>
              </a:rPr>
              <a:t>Exploration </a:t>
            </a:r>
            <a:r>
              <a:rPr lang="en-US" sz="4800" b="1" dirty="0">
                <a:solidFill>
                  <a:schemeClr val="accent2"/>
                </a:solidFill>
              </a:rPr>
              <a:t>of North &amp; South America</a:t>
            </a:r>
            <a:endParaRPr sz="4800" dirty="0"/>
          </a:p>
        </p:txBody>
      </p:sp>
      <p:pic>
        <p:nvPicPr>
          <p:cNvPr id="90" name="Google Shape;90;p14" descr="compass"/>
          <p:cNvPicPr preferRelativeResize="0"/>
          <p:nvPr/>
        </p:nvPicPr>
        <p:blipFill rotWithShape="1">
          <a:blip r:embed="rId3">
            <a:alphaModFix/>
          </a:blip>
          <a:srcRect/>
          <a:stretch/>
        </p:blipFill>
        <p:spPr>
          <a:xfrm>
            <a:off x="381000" y="304800"/>
            <a:ext cx="3438525" cy="3467100"/>
          </a:xfrm>
          <a:prstGeom prst="rect">
            <a:avLst/>
          </a:prstGeom>
          <a:noFill/>
          <a:ln>
            <a:noFill/>
          </a:ln>
        </p:spPr>
      </p:pic>
      <p:pic>
        <p:nvPicPr>
          <p:cNvPr id="91" name="Google Shape;91;p14" descr="Explorers"/>
          <p:cNvPicPr preferRelativeResize="0"/>
          <p:nvPr/>
        </p:nvPicPr>
        <p:blipFill rotWithShape="1">
          <a:blip r:embed="rId4">
            <a:alphaModFix/>
          </a:blip>
          <a:srcRect/>
          <a:stretch/>
        </p:blipFill>
        <p:spPr>
          <a:xfrm>
            <a:off x="3276600" y="3355975"/>
            <a:ext cx="5105400" cy="3502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3" descr="portugese_voyages"/>
          <p:cNvPicPr preferRelativeResize="0"/>
          <p:nvPr/>
        </p:nvPicPr>
        <p:blipFill rotWithShape="1">
          <a:blip r:embed="rId3">
            <a:alphaModFix/>
          </a:blip>
          <a:srcRect/>
          <a:stretch/>
        </p:blipFill>
        <p:spPr>
          <a:xfrm>
            <a:off x="2743200" y="3448050"/>
            <a:ext cx="6400800" cy="3409950"/>
          </a:xfrm>
          <a:prstGeom prst="rect">
            <a:avLst/>
          </a:prstGeom>
          <a:noFill/>
          <a:ln w="9525" cap="flat" cmpd="sng">
            <a:solidFill>
              <a:schemeClr val="dk1"/>
            </a:solidFill>
            <a:prstDash val="solid"/>
            <a:miter lim="800000"/>
            <a:headEnd type="none" w="sm" len="sm"/>
            <a:tailEnd type="none" w="sm" len="sm"/>
          </a:ln>
        </p:spPr>
      </p:pic>
      <p:pic>
        <p:nvPicPr>
          <p:cNvPr id="153" name="Google Shape;153;p23" descr="ottomanmap"/>
          <p:cNvPicPr preferRelativeResize="0"/>
          <p:nvPr/>
        </p:nvPicPr>
        <p:blipFill rotWithShape="1">
          <a:blip r:embed="rId4">
            <a:alphaModFix/>
          </a:blip>
          <a:srcRect/>
          <a:stretch/>
        </p:blipFill>
        <p:spPr>
          <a:xfrm>
            <a:off x="4191000" y="0"/>
            <a:ext cx="4953000" cy="3460750"/>
          </a:xfrm>
          <a:prstGeom prst="rect">
            <a:avLst/>
          </a:prstGeom>
          <a:noFill/>
          <a:ln w="9525" cap="flat" cmpd="sng">
            <a:solidFill>
              <a:schemeClr val="dk1"/>
            </a:solidFill>
            <a:prstDash val="solid"/>
            <a:miter lim="800000"/>
            <a:headEnd type="none" w="sm" len="sm"/>
            <a:tailEnd type="none" w="sm" len="sm"/>
          </a:ln>
        </p:spPr>
      </p:pic>
      <p:sp>
        <p:nvSpPr>
          <p:cNvPr id="154" name="Google Shape;154;p23"/>
          <p:cNvSpPr txBox="1">
            <a:spLocks noGrp="1"/>
          </p:cNvSpPr>
          <p:nvPr>
            <p:ph type="body" idx="1"/>
          </p:nvPr>
        </p:nvSpPr>
        <p:spPr>
          <a:xfrm>
            <a:off x="152400" y="228600"/>
            <a:ext cx="3886200" cy="66294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Char char="•"/>
            </a:pPr>
            <a:r>
              <a:rPr lang="en-US"/>
              <a:t>1271 – 1295 Marco Polo goes to China</a:t>
            </a:r>
            <a:endParaRPr/>
          </a:p>
          <a:p>
            <a:pPr marL="342900" lvl="0" indent="-342900" algn="l" rtl="0">
              <a:lnSpc>
                <a:spcPct val="90000"/>
              </a:lnSpc>
              <a:spcBef>
                <a:spcPts val="640"/>
              </a:spcBef>
              <a:spcAft>
                <a:spcPts val="0"/>
              </a:spcAft>
              <a:buClr>
                <a:schemeClr val="dk1"/>
              </a:buClr>
              <a:buSzPts val="3200"/>
              <a:buFont typeface="Arial"/>
              <a:buChar char="•"/>
            </a:pPr>
            <a:r>
              <a:rPr lang="en-US"/>
              <a:t>1453 – Turkish Empire cuts off </a:t>
            </a:r>
            <a:r>
              <a:rPr lang="en-US" u="sng"/>
              <a:t>land</a:t>
            </a:r>
            <a:r>
              <a:rPr lang="en-US"/>
              <a:t> route for spices from Asia to Europe</a:t>
            </a:r>
            <a:endParaRPr/>
          </a:p>
          <a:p>
            <a:pPr marL="342900" lvl="0" indent="-342900" algn="l" rtl="0">
              <a:lnSpc>
                <a:spcPct val="90000"/>
              </a:lnSpc>
              <a:spcBef>
                <a:spcPts val="640"/>
              </a:spcBef>
              <a:spcAft>
                <a:spcPts val="0"/>
              </a:spcAft>
              <a:buClr>
                <a:schemeClr val="dk1"/>
              </a:buClr>
              <a:buSzPts val="3200"/>
              <a:buFont typeface="Arial"/>
              <a:buChar char="•"/>
            </a:pPr>
            <a:r>
              <a:rPr lang="en-US"/>
              <a:t>and the search begins….</a:t>
            </a:r>
            <a:endParaRPr/>
          </a:p>
          <a:p>
            <a:pPr marL="342900" lvl="0" indent="-342900" algn="l" rtl="0">
              <a:lnSpc>
                <a:spcPct val="90000"/>
              </a:lnSpc>
              <a:spcBef>
                <a:spcPts val="640"/>
              </a:spcBef>
              <a:spcAft>
                <a:spcPts val="0"/>
              </a:spcAft>
              <a:buClr>
                <a:schemeClr val="dk1"/>
              </a:buClr>
              <a:buSzPts val="3200"/>
              <a:buFont typeface="Arial"/>
              <a:buChar char="•"/>
            </a:pPr>
            <a:r>
              <a:rPr lang="en-US" b="1"/>
              <a:t>1492 – Columbus sails to the North &amp; South America</a:t>
            </a:r>
            <a:endParaRPr/>
          </a:p>
          <a:p>
            <a:pPr marL="342900" lvl="0" indent="-139700" algn="l" rtl="0">
              <a:lnSpc>
                <a:spcPct val="90000"/>
              </a:lnSpc>
              <a:spcBef>
                <a:spcPts val="640"/>
              </a:spcBef>
              <a:spcAft>
                <a:spcPts val="0"/>
              </a:spcAft>
              <a:buClr>
                <a:schemeClr val="dk1"/>
              </a:buClr>
              <a:buSzPts val="3200"/>
              <a:buFont typeface="Arial"/>
              <a:buNone/>
            </a:pP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4" descr="Timeline_Ch02"/>
          <p:cNvPicPr preferRelativeResize="0"/>
          <p:nvPr/>
        </p:nvPicPr>
        <p:blipFill rotWithShape="1">
          <a:blip r:embed="rId3">
            <a:alphaModFix/>
          </a:blip>
          <a:srcRect/>
          <a:stretch/>
        </p:blipFill>
        <p:spPr>
          <a:xfrm>
            <a:off x="0" y="0"/>
            <a:ext cx="9144000" cy="3157538"/>
          </a:xfrm>
          <a:prstGeom prst="rect">
            <a:avLst/>
          </a:prstGeom>
          <a:noFill/>
          <a:ln>
            <a:noFill/>
          </a:ln>
        </p:spPr>
      </p:pic>
      <p:sp>
        <p:nvSpPr>
          <p:cNvPr id="160" name="Google Shape;160;p24"/>
          <p:cNvSpPr txBox="1"/>
          <p:nvPr/>
        </p:nvSpPr>
        <p:spPr>
          <a:xfrm>
            <a:off x="228600" y="3227388"/>
            <a:ext cx="8612188" cy="30257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During the 1500s (16th century) and 1600s</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(17th century) European countries began</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Exploring across the Atlantic. Christopher</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Columbus was one of the first explorers to</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attempt this. His</a:t>
            </a:r>
            <a:r>
              <a:rPr lang="en-US" sz="3200">
                <a:solidFill>
                  <a:schemeClr val="dk1"/>
                </a:solidFill>
              </a:rPr>
              <a:t> travels </a:t>
            </a:r>
            <a:r>
              <a:rPr lang="en-US" sz="3200">
                <a:solidFill>
                  <a:schemeClr val="dk1"/>
                </a:solidFill>
                <a:latin typeface="Arial"/>
                <a:ea typeface="Arial"/>
                <a:cs typeface="Arial"/>
                <a:sym typeface="Arial"/>
              </a:rPr>
              <a:t>sparked the</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interest of exploration in many other countries.</a:t>
            </a:r>
            <a:r>
              <a:rPr lang="en-US" sz="2800">
                <a:solidFill>
                  <a:schemeClr val="dk1"/>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a:off x="228600" y="73025"/>
            <a:ext cx="8875713" cy="314801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Christopher Columbus</a:t>
            </a:r>
            <a:r>
              <a:rPr lang="en-US" sz="3200">
                <a:solidFill>
                  <a:schemeClr val="dk1"/>
                </a:solidFill>
                <a:latin typeface="Arial"/>
                <a:ea typeface="Arial"/>
                <a:cs typeface="Arial"/>
                <a:sym typeface="Arial"/>
              </a:rPr>
              <a:t> (1451-1506)</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was an Italian explorer who sailed across the</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Atlantic Ocean in 1492, hoping to find a route to</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India. </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He made a total of four trips to the Caribbean</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And South America during the years 1492-1504 </a:t>
            </a:r>
            <a:endParaRPr/>
          </a:p>
        </p:txBody>
      </p:sp>
      <p:pic>
        <p:nvPicPr>
          <p:cNvPr id="166" name="Google Shape;166;p25" descr="columbustrip"/>
          <p:cNvPicPr preferRelativeResize="0"/>
          <p:nvPr/>
        </p:nvPicPr>
        <p:blipFill rotWithShape="1">
          <a:blip r:embed="rId3">
            <a:alphaModFix/>
          </a:blip>
          <a:srcRect/>
          <a:stretch/>
        </p:blipFill>
        <p:spPr>
          <a:xfrm>
            <a:off x="1295400" y="3359150"/>
            <a:ext cx="6781800" cy="3498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6" descr="13763"/>
          <p:cNvPicPr preferRelativeResize="0"/>
          <p:nvPr/>
        </p:nvPicPr>
        <p:blipFill rotWithShape="1">
          <a:blip r:embed="rId3">
            <a:alphaModFix/>
          </a:blip>
          <a:srcRect/>
          <a:stretch/>
        </p:blipFill>
        <p:spPr>
          <a:xfrm>
            <a:off x="5715000" y="3429000"/>
            <a:ext cx="3429000" cy="3429000"/>
          </a:xfrm>
          <a:prstGeom prst="rect">
            <a:avLst/>
          </a:prstGeom>
          <a:noFill/>
          <a:ln>
            <a:noFill/>
          </a:ln>
        </p:spPr>
      </p:pic>
      <p:sp>
        <p:nvSpPr>
          <p:cNvPr id="172" name="Google Shape;172;p26"/>
          <p:cNvSpPr txBox="1">
            <a:spLocks noGrp="1"/>
          </p:cNvSpPr>
          <p:nvPr>
            <p:ph type="title"/>
          </p:nvPr>
        </p:nvSpPr>
        <p:spPr>
          <a:xfrm>
            <a:off x="228600" y="0"/>
            <a:ext cx="7848600" cy="5791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While on a voyage for Spain in search of a direct sea route from Europe to Asia, Columbus unintentionally arrived in the Americas. However, in four separate voyages to the Caribbean from 1492 to 1504, he remained convinced that he had found the lands that </a:t>
            </a:r>
            <a:r>
              <a:rPr lang="en-US" sz="3200" b="1"/>
              <a:t>Marco</a:t>
            </a:r>
            <a:r>
              <a:rPr lang="en-US" sz="3200"/>
              <a:t> </a:t>
            </a:r>
            <a:r>
              <a:rPr lang="en-US" sz="3200" b="1"/>
              <a:t>Polo</a:t>
            </a:r>
            <a:r>
              <a:rPr lang="en-US" sz="3200"/>
              <a:t/>
            </a:r>
            <a:br>
              <a:rPr lang="en-US" sz="3200"/>
            </a:br>
            <a:r>
              <a:rPr lang="en-US" sz="3200"/>
              <a:t>reached in his overland</a:t>
            </a:r>
            <a:br>
              <a:rPr lang="en-US" sz="3200"/>
            </a:br>
            <a:r>
              <a:rPr lang="en-US" sz="3200"/>
              <a:t>travels to China at the</a:t>
            </a:r>
            <a:br>
              <a:rPr lang="en-US" sz="3200"/>
            </a:br>
            <a:r>
              <a:rPr lang="en-US" sz="3200"/>
              <a:t>end of the 13</a:t>
            </a:r>
            <a:r>
              <a:rPr lang="en-US" sz="3200" baseline="30000"/>
              <a:t>th</a:t>
            </a:r>
            <a:r>
              <a:rPr lang="en-US" sz="3200"/>
              <a:t> century.</a:t>
            </a:r>
            <a:r>
              <a:rPr lang="en-US" sz="2800"/>
              <a:t> </a:t>
            </a:r>
            <a:endParaRPr/>
          </a:p>
        </p:txBody>
      </p:sp>
      <p:sp>
        <p:nvSpPr>
          <p:cNvPr id="173" name="Google Shape;173;p26"/>
          <p:cNvSpPr/>
          <p:nvPr/>
        </p:nvSpPr>
        <p:spPr>
          <a:xfrm>
            <a:off x="4800600" y="3886200"/>
            <a:ext cx="733425" cy="1214438"/>
          </a:xfrm>
          <a:prstGeom prst="curvedRightArrow">
            <a:avLst>
              <a:gd name="adj1" fmla="val 33117"/>
              <a:gd name="adj2" fmla="val 66234"/>
              <a:gd name="adj3" fmla="val 33333"/>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7" descr="marco_polo_route"/>
          <p:cNvPicPr preferRelativeResize="0"/>
          <p:nvPr/>
        </p:nvPicPr>
        <p:blipFill rotWithShape="1">
          <a:blip r:embed="rId3">
            <a:alphaModFix/>
          </a:blip>
          <a:srcRect/>
          <a:stretch/>
        </p:blipFill>
        <p:spPr>
          <a:xfrm>
            <a:off x="0" y="0"/>
            <a:ext cx="9144000" cy="5121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8" descr="columbus_map2"/>
          <p:cNvPicPr preferRelativeResize="0"/>
          <p:nvPr/>
        </p:nvPicPr>
        <p:blipFill rotWithShape="1">
          <a:blip r:embed="rId3">
            <a:alphaModFix/>
          </a:blip>
          <a:srcRect/>
          <a:stretch/>
        </p:blipFill>
        <p:spPr>
          <a:xfrm>
            <a:off x="4114800" y="0"/>
            <a:ext cx="5029200" cy="3336925"/>
          </a:xfrm>
          <a:prstGeom prst="rect">
            <a:avLst/>
          </a:prstGeom>
          <a:noFill/>
          <a:ln w="9525" cap="flat" cmpd="sng">
            <a:solidFill>
              <a:schemeClr val="dk1"/>
            </a:solidFill>
            <a:prstDash val="solid"/>
            <a:miter lim="800000"/>
            <a:headEnd type="none" w="sm" len="sm"/>
            <a:tailEnd type="none" w="sm" len="sm"/>
          </a:ln>
        </p:spPr>
      </p:pic>
      <p:pic>
        <p:nvPicPr>
          <p:cNvPr id="184" name="Google Shape;184;p28" descr="marco_polo_travels"/>
          <p:cNvPicPr preferRelativeResize="0"/>
          <p:nvPr/>
        </p:nvPicPr>
        <p:blipFill rotWithShape="1">
          <a:blip r:embed="rId4">
            <a:alphaModFix/>
          </a:blip>
          <a:srcRect/>
          <a:stretch/>
        </p:blipFill>
        <p:spPr>
          <a:xfrm>
            <a:off x="0" y="2317750"/>
            <a:ext cx="6324600" cy="454025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descr="Marco%20Polo%20Route_fI0QUNC41kaa"/>
          <p:cNvPicPr preferRelativeResize="0"/>
          <p:nvPr/>
        </p:nvPicPr>
        <p:blipFill rotWithShape="1">
          <a:blip r:embed="rId3">
            <a:alphaModFix/>
          </a:blip>
          <a:srcRect/>
          <a:stretch/>
        </p:blipFill>
        <p:spPr>
          <a:xfrm>
            <a:off x="3962400" y="0"/>
            <a:ext cx="5181600" cy="3524250"/>
          </a:xfrm>
          <a:prstGeom prst="rect">
            <a:avLst/>
          </a:prstGeom>
          <a:noFill/>
          <a:ln>
            <a:noFill/>
          </a:ln>
        </p:spPr>
      </p:pic>
      <p:pic>
        <p:nvPicPr>
          <p:cNvPr id="190" name="Google Shape;190;p29" descr="amerigo_vespucci_map"/>
          <p:cNvPicPr preferRelativeResize="0"/>
          <p:nvPr/>
        </p:nvPicPr>
        <p:blipFill rotWithShape="1">
          <a:blip r:embed="rId4">
            <a:alphaModFix/>
          </a:blip>
          <a:srcRect/>
          <a:stretch/>
        </p:blipFill>
        <p:spPr>
          <a:xfrm>
            <a:off x="0" y="3054350"/>
            <a:ext cx="6172200" cy="3803650"/>
          </a:xfrm>
          <a:prstGeom prst="rect">
            <a:avLst/>
          </a:prstGeom>
          <a:noFill/>
          <a:ln>
            <a:noFill/>
          </a:ln>
        </p:spPr>
      </p:pic>
      <p:sp>
        <p:nvSpPr>
          <p:cNvPr id="191" name="Google Shape;191;p29"/>
          <p:cNvSpPr txBox="1"/>
          <p:nvPr/>
        </p:nvSpPr>
        <p:spPr>
          <a:xfrm>
            <a:off x="5313363" y="5827713"/>
            <a:ext cx="1222375" cy="37623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Columbus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0" y="0"/>
            <a:ext cx="9144000" cy="327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Columbus is mistakenly credited with being the first to reach Americas from Europe, but he was not the first. He followed at least one group, the Norse, which were led by Leif Ericson.  Ericson built a temporary settlement around 500 years earlier. </a:t>
            </a:r>
            <a:endParaRPr/>
          </a:p>
        </p:txBody>
      </p:sp>
      <p:pic>
        <p:nvPicPr>
          <p:cNvPr id="197" name="Google Shape;197;p30" descr="map2"/>
          <p:cNvPicPr preferRelativeResize="0"/>
          <p:nvPr/>
        </p:nvPicPr>
        <p:blipFill rotWithShape="1">
          <a:blip r:embed="rId3">
            <a:alphaModFix/>
          </a:blip>
          <a:srcRect/>
          <a:stretch/>
        </p:blipFill>
        <p:spPr>
          <a:xfrm>
            <a:off x="1447800" y="2894013"/>
            <a:ext cx="6324600" cy="3963987"/>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81000" y="228600"/>
            <a:ext cx="4800600" cy="3276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Because of Columbus’ travels, a culture of colonization and genocide of indigenous people began in North and South America.</a:t>
            </a:r>
            <a:endParaRPr/>
          </a:p>
        </p:txBody>
      </p:sp>
      <p:pic>
        <p:nvPicPr>
          <p:cNvPr id="203" name="Google Shape;203;p31" descr="leif_e1"/>
          <p:cNvPicPr preferRelativeResize="0"/>
          <p:nvPr/>
        </p:nvPicPr>
        <p:blipFill rotWithShape="1">
          <a:blip r:embed="rId3">
            <a:alphaModFix/>
          </a:blip>
          <a:srcRect/>
          <a:stretch/>
        </p:blipFill>
        <p:spPr>
          <a:xfrm>
            <a:off x="0" y="3567113"/>
            <a:ext cx="5715000" cy="3290887"/>
          </a:xfrm>
          <a:prstGeom prst="rect">
            <a:avLst/>
          </a:prstGeom>
          <a:noFill/>
          <a:ln>
            <a:noFill/>
          </a:ln>
        </p:spPr>
      </p:pic>
      <p:pic>
        <p:nvPicPr>
          <p:cNvPr id="204" name="Google Shape;204;p31" descr="ANd9GcRNafCRRKmWp_rec0v-jveV86pB_-mTcgPcLDuFRbLzLFzTmX4&amp;t=1&amp;usg=__ql6d9tOG1Lj81wYdEl4GrdvSlmU="/>
          <p:cNvPicPr preferRelativeResize="0"/>
          <p:nvPr/>
        </p:nvPicPr>
        <p:blipFill rotWithShape="1">
          <a:blip r:embed="rId4">
            <a:alphaModFix/>
          </a:blip>
          <a:srcRect/>
          <a:stretch/>
        </p:blipFill>
        <p:spPr>
          <a:xfrm>
            <a:off x="4933950" y="0"/>
            <a:ext cx="4210050" cy="43434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2" descr="cctimeline1"/>
          <p:cNvPicPr preferRelativeResize="0"/>
          <p:nvPr/>
        </p:nvPicPr>
        <p:blipFill rotWithShape="1">
          <a:blip r:embed="rId3">
            <a:alphaModFix/>
          </a:blip>
          <a:srcRect/>
          <a:stretch/>
        </p:blipFill>
        <p:spPr>
          <a:xfrm>
            <a:off x="381000" y="354013"/>
            <a:ext cx="8305800" cy="620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subTitle" idx="1"/>
          </p:nvPr>
        </p:nvSpPr>
        <p:spPr>
          <a:xfrm>
            <a:off x="0" y="0"/>
            <a:ext cx="8839200" cy="5638800"/>
          </a:xfrm>
          <a:prstGeom prst="rect">
            <a:avLst/>
          </a:prstGeom>
          <a:noFill/>
          <a:ln>
            <a:noFill/>
          </a:ln>
        </p:spPr>
        <p:txBody>
          <a:bodyPr spcFirstLastPara="1" wrap="square" lIns="91425" tIns="45700" rIns="91425" bIns="45700" anchor="t" anchorCtr="0">
            <a:noAutofit/>
          </a:bodyPr>
          <a:lstStyle/>
          <a:p>
            <a:pPr marL="609600" lvl="0" indent="-609600" algn="ctr" rtl="0">
              <a:lnSpc>
                <a:spcPct val="80000"/>
              </a:lnSpc>
              <a:spcBef>
                <a:spcPts val="0"/>
              </a:spcBef>
              <a:spcAft>
                <a:spcPts val="0"/>
              </a:spcAft>
              <a:buClr>
                <a:schemeClr val="dk1"/>
              </a:buClr>
              <a:buSzPts val="2400"/>
              <a:buFont typeface="Arial"/>
              <a:buNone/>
            </a:pPr>
            <a:r>
              <a:rPr lang="en-US"/>
              <a:t>4</a:t>
            </a:r>
            <a:r>
              <a:rPr lang="en-US" baseline="30000"/>
              <a:t>th</a:t>
            </a:r>
            <a:r>
              <a:rPr lang="en-US"/>
              <a:t> grade - September 2010</a:t>
            </a:r>
            <a:endParaRPr/>
          </a:p>
          <a:p>
            <a:pPr marL="609600" lvl="0" indent="-609600" algn="ctr" rtl="0">
              <a:lnSpc>
                <a:spcPct val="80000"/>
              </a:lnSpc>
              <a:spcBef>
                <a:spcPts val="200"/>
              </a:spcBef>
              <a:spcAft>
                <a:spcPts val="0"/>
              </a:spcAft>
              <a:buClr>
                <a:schemeClr val="dk1"/>
              </a:buClr>
              <a:buSzPts val="1000"/>
              <a:buFont typeface="Arial"/>
              <a:buNone/>
            </a:pPr>
            <a:endParaRPr sz="1000"/>
          </a:p>
          <a:p>
            <a:pPr marL="609600" lvl="0" indent="-609600" algn="ctr" rtl="0">
              <a:lnSpc>
                <a:spcPct val="80000"/>
              </a:lnSpc>
              <a:spcBef>
                <a:spcPts val="560"/>
              </a:spcBef>
              <a:spcAft>
                <a:spcPts val="0"/>
              </a:spcAft>
              <a:buClr>
                <a:schemeClr val="dk1"/>
              </a:buClr>
              <a:buSzPts val="2800"/>
              <a:buFont typeface="Arial"/>
              <a:buNone/>
            </a:pPr>
            <a:r>
              <a:rPr lang="en-US" sz="2800"/>
              <a:t>D</a:t>
            </a:r>
            <a:r>
              <a:rPr lang="en-US" sz="2800" b="1"/>
              <a:t>escribe European exploration in North America. </a:t>
            </a:r>
            <a:endParaRPr/>
          </a:p>
          <a:p>
            <a:pPr marL="609600" lvl="0" indent="-609600" algn="ctr" rtl="0">
              <a:lnSpc>
                <a:spcPct val="80000"/>
              </a:lnSpc>
              <a:spcBef>
                <a:spcPts val="200"/>
              </a:spcBef>
              <a:spcAft>
                <a:spcPts val="0"/>
              </a:spcAft>
              <a:buClr>
                <a:schemeClr val="dk1"/>
              </a:buClr>
              <a:buSzPts val="1000"/>
              <a:buFont typeface="Arial"/>
              <a:buNone/>
            </a:pPr>
            <a:endParaRPr sz="1000"/>
          </a:p>
          <a:p>
            <a:pPr marL="609600" lvl="0" indent="-609600" algn="l" rtl="0">
              <a:lnSpc>
                <a:spcPct val="80000"/>
              </a:lnSpc>
              <a:spcBef>
                <a:spcPts val="560"/>
              </a:spcBef>
              <a:spcAft>
                <a:spcPts val="0"/>
              </a:spcAft>
              <a:buClr>
                <a:schemeClr val="dk1"/>
              </a:buClr>
              <a:buSzPts val="2800"/>
              <a:buFont typeface="Arial"/>
              <a:buAutoNum type="alphaLcPeriod"/>
            </a:pPr>
            <a:r>
              <a:rPr lang="en-US" sz="2800"/>
              <a:t>Describe the reasons for, obstacles to, and travels of the Spanish, French, and English explorations of John Cabot, Vasco Núñez de Balboa, Juan Ponce de León, Christopher Columbus, Henry Hudson, and Jacques Cartier. </a:t>
            </a:r>
            <a:endParaRPr sz="2000"/>
          </a:p>
          <a:p>
            <a:pPr marL="609600" lvl="0" indent="-609600" algn="l" rtl="0">
              <a:lnSpc>
                <a:spcPct val="80000"/>
              </a:lnSpc>
              <a:spcBef>
                <a:spcPts val="560"/>
              </a:spcBef>
              <a:spcAft>
                <a:spcPts val="0"/>
              </a:spcAft>
              <a:buClr>
                <a:schemeClr val="dk1"/>
              </a:buClr>
              <a:buSzPts val="2800"/>
              <a:buFont typeface="Arial"/>
              <a:buNone/>
            </a:pPr>
            <a:r>
              <a:rPr lang="en-US" sz="2800"/>
              <a:t>b. Describe examples of cooperation and conflict between Europeans and Native Americans.</a:t>
            </a:r>
            <a:r>
              <a:rPr lang="en-US"/>
              <a:t> </a:t>
            </a:r>
            <a:endParaRPr/>
          </a:p>
          <a:p>
            <a:pPr marL="609600" lvl="0" indent="-609600" algn="ctr" rtl="0">
              <a:lnSpc>
                <a:spcPct val="80000"/>
              </a:lnSpc>
              <a:spcBef>
                <a:spcPts val="480"/>
              </a:spcBef>
              <a:spcAft>
                <a:spcPts val="0"/>
              </a:spcAft>
              <a:buClr>
                <a:schemeClr val="dk1"/>
              </a:buClr>
              <a:buSzPts val="2400"/>
              <a:buFont typeface="Arial"/>
              <a:buNone/>
            </a:pPr>
            <a:endParaRPr/>
          </a:p>
        </p:txBody>
      </p:sp>
      <p:pic>
        <p:nvPicPr>
          <p:cNvPr id="97" name="Google Shape;97;p15" descr="Image result for european exploration of north america"/>
          <p:cNvPicPr preferRelativeResize="0"/>
          <p:nvPr/>
        </p:nvPicPr>
        <p:blipFill>
          <a:blip r:embed="rId3">
            <a:alphaModFix/>
          </a:blip>
          <a:stretch>
            <a:fillRect/>
          </a:stretch>
        </p:blipFill>
        <p:spPr>
          <a:xfrm>
            <a:off x="2681487" y="4451638"/>
            <a:ext cx="3476225" cy="2254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28600" y="274638"/>
            <a:ext cx="8686800" cy="30781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Today Columbus Day is celebrated on October 12 in Spain and throughout the Americas, with the exception of Canada. In the United States, it is observed on the second Monday in the month of October.</a:t>
            </a:r>
            <a:endParaRPr/>
          </a:p>
        </p:txBody>
      </p:sp>
      <p:pic>
        <p:nvPicPr>
          <p:cNvPr id="215" name="Google Shape;215;p33" descr="columbus-day"/>
          <p:cNvPicPr preferRelativeResize="0"/>
          <p:nvPr/>
        </p:nvPicPr>
        <p:blipFill rotWithShape="1">
          <a:blip r:embed="rId3">
            <a:alphaModFix/>
          </a:blip>
          <a:srcRect/>
          <a:stretch/>
        </p:blipFill>
        <p:spPr>
          <a:xfrm>
            <a:off x="0" y="3595688"/>
            <a:ext cx="4876800" cy="3262312"/>
          </a:xfrm>
          <a:prstGeom prst="rect">
            <a:avLst/>
          </a:prstGeom>
          <a:noFill/>
          <a:ln>
            <a:noFill/>
          </a:ln>
        </p:spPr>
      </p:pic>
      <p:pic>
        <p:nvPicPr>
          <p:cNvPr id="216" name="Google Shape;216;p33" descr="Columbusmap"/>
          <p:cNvPicPr preferRelativeResize="0"/>
          <p:nvPr/>
        </p:nvPicPr>
        <p:blipFill rotWithShape="1">
          <a:blip r:embed="rId4">
            <a:alphaModFix/>
          </a:blip>
          <a:srcRect/>
          <a:stretch/>
        </p:blipFill>
        <p:spPr>
          <a:xfrm>
            <a:off x="4648200" y="2667000"/>
            <a:ext cx="4495800" cy="259873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Columbus Day?</a:t>
            </a:r>
            <a:endParaRPr/>
          </a:p>
        </p:txBody>
      </p:sp>
      <p:sp>
        <p:nvSpPr>
          <p:cNvPr id="222" name="Google Shape;222;p34"/>
          <p:cNvSpPr txBox="1"/>
          <p:nvPr/>
        </p:nvSpPr>
        <p:spPr>
          <a:xfrm>
            <a:off x="655550" y="1417650"/>
            <a:ext cx="7833000" cy="37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Columbus Day was started in 1937 by President Franklin Roosevelt. Today, many years later, the holiday is looked at as a very controversial day. Many people believe that the day is glorifying a person that sparked the genocide of indigenous peoples throughout North and South America. There is a movement to rename it Indigenous Peoples Day. </a:t>
            </a:r>
            <a:r>
              <a:rPr lang="en-US" sz="3000" b="1"/>
              <a:t>What do you think?</a:t>
            </a:r>
            <a:endParaRPr sz="3000" b="1"/>
          </a:p>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l" rtl="0">
              <a:spcBef>
                <a:spcPts val="0"/>
              </a:spcBef>
              <a:spcAft>
                <a:spcPts val="0"/>
              </a:spcAft>
              <a:buNone/>
            </a:pP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p:nvPr/>
        </p:nvSpPr>
        <p:spPr>
          <a:xfrm>
            <a:off x="0" y="990600"/>
            <a:ext cx="9144000" cy="586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After Columbus</a:t>
            </a:r>
            <a:br>
              <a:rPr lang="en-US" sz="3200">
                <a:solidFill>
                  <a:schemeClr val="dk2"/>
                </a:solidFill>
                <a:latin typeface="Arial"/>
                <a:ea typeface="Arial"/>
                <a:cs typeface="Arial"/>
                <a:sym typeface="Arial"/>
              </a:rPr>
            </a:br>
            <a:r>
              <a:rPr lang="en-US" sz="3200">
                <a:solidFill>
                  <a:schemeClr val="dk2"/>
                </a:solidFill>
                <a:latin typeface="Arial"/>
                <a:ea typeface="Arial"/>
                <a:cs typeface="Arial"/>
                <a:sym typeface="Arial"/>
              </a:rPr>
              <a:t>returned to Spain,</a:t>
            </a:r>
            <a:br>
              <a:rPr lang="en-US" sz="3200">
                <a:solidFill>
                  <a:schemeClr val="dk2"/>
                </a:solidFill>
                <a:latin typeface="Arial"/>
                <a:ea typeface="Arial"/>
                <a:cs typeface="Arial"/>
                <a:sym typeface="Arial"/>
              </a:rPr>
            </a:br>
            <a:r>
              <a:rPr lang="en-US" sz="3200">
                <a:solidFill>
                  <a:schemeClr val="dk2"/>
                </a:solidFill>
                <a:latin typeface="Arial"/>
                <a:ea typeface="Arial"/>
                <a:cs typeface="Arial"/>
                <a:sym typeface="Arial"/>
              </a:rPr>
              <a:t>other European</a:t>
            </a:r>
            <a:br>
              <a:rPr lang="en-US" sz="3200">
                <a:solidFill>
                  <a:schemeClr val="dk2"/>
                </a:solidFill>
                <a:latin typeface="Arial"/>
                <a:ea typeface="Arial"/>
                <a:cs typeface="Arial"/>
                <a:sym typeface="Arial"/>
              </a:rPr>
            </a:br>
            <a:r>
              <a:rPr lang="en-US" sz="3200">
                <a:solidFill>
                  <a:schemeClr val="dk2"/>
                </a:solidFill>
                <a:latin typeface="Arial"/>
                <a:ea typeface="Arial"/>
                <a:cs typeface="Arial"/>
                <a:sym typeface="Arial"/>
              </a:rPr>
              <a:t>explorers began</a:t>
            </a:r>
            <a:br>
              <a:rPr lang="en-US" sz="3200">
                <a:solidFill>
                  <a:schemeClr val="dk2"/>
                </a:solidFill>
                <a:latin typeface="Arial"/>
                <a:ea typeface="Arial"/>
                <a:cs typeface="Arial"/>
                <a:sym typeface="Arial"/>
              </a:rPr>
            </a:br>
            <a:r>
              <a:rPr lang="en-US" sz="3200">
                <a:solidFill>
                  <a:schemeClr val="dk2"/>
                </a:solidFill>
                <a:latin typeface="Arial"/>
                <a:ea typeface="Arial"/>
                <a:cs typeface="Arial"/>
                <a:sym typeface="Arial"/>
              </a:rPr>
              <a:t>voyages. In 1497</a:t>
            </a:r>
            <a:br>
              <a:rPr lang="en-US" sz="3200">
                <a:solidFill>
                  <a:schemeClr val="dk2"/>
                </a:solidFill>
                <a:latin typeface="Arial"/>
                <a:ea typeface="Arial"/>
                <a:cs typeface="Arial"/>
                <a:sym typeface="Arial"/>
              </a:rPr>
            </a:br>
            <a:r>
              <a:rPr lang="en-US" sz="3200">
                <a:solidFill>
                  <a:schemeClr val="dk2"/>
                </a:solidFill>
                <a:latin typeface="Arial"/>
                <a:ea typeface="Arial"/>
                <a:cs typeface="Arial"/>
                <a:sym typeface="Arial"/>
              </a:rPr>
              <a:t>John Cabot explored the coasts of Labrador, Newfoundland, and New England. Juan Ponce de León explored Florida and part of the Yucatán Peninsula in the early 1500s. In 1519 Hernán Cortés invaded Mexico and subsequently spent several years conquering the Aztecs.</a:t>
            </a:r>
            <a:endParaRPr/>
          </a:p>
        </p:txBody>
      </p:sp>
      <p:pic>
        <p:nvPicPr>
          <p:cNvPr id="228" name="Google Shape;228;p35" descr="37graphicaa"/>
          <p:cNvPicPr preferRelativeResize="0"/>
          <p:nvPr/>
        </p:nvPicPr>
        <p:blipFill rotWithShape="1">
          <a:blip r:embed="rId3">
            <a:alphaModFix/>
          </a:blip>
          <a:srcRect/>
          <a:stretch/>
        </p:blipFill>
        <p:spPr>
          <a:xfrm>
            <a:off x="3810000" y="0"/>
            <a:ext cx="5334000" cy="3775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533400" y="228600"/>
            <a:ext cx="8229600" cy="609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Exploration Timeline</a:t>
            </a:r>
            <a:endParaRPr/>
          </a:p>
        </p:txBody>
      </p:sp>
      <p:sp>
        <p:nvSpPr>
          <p:cNvPr id="234" name="Google Shape;234;p36"/>
          <p:cNvSpPr txBox="1">
            <a:spLocks noGrp="1"/>
          </p:cNvSpPr>
          <p:nvPr>
            <p:ph type="body" idx="1"/>
          </p:nvPr>
        </p:nvSpPr>
        <p:spPr>
          <a:xfrm>
            <a:off x="228600" y="990600"/>
            <a:ext cx="4648200" cy="5638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t>1</a:t>
            </a:r>
            <a:r>
              <a:rPr lang="en-US" sz="2400" baseline="30000"/>
              <a:t>st</a:t>
            </a:r>
            <a:r>
              <a:rPr lang="en-US" sz="2400"/>
              <a:t> century AD – Chinese invent the first compass</a:t>
            </a:r>
            <a:endParaRPr/>
          </a:p>
          <a:p>
            <a:pPr marL="342900" lvl="0" indent="-342900" algn="l" rtl="0">
              <a:spcBef>
                <a:spcPts val="480"/>
              </a:spcBef>
              <a:spcAft>
                <a:spcPts val="0"/>
              </a:spcAft>
              <a:buClr>
                <a:schemeClr val="dk1"/>
              </a:buClr>
              <a:buSzPts val="2400"/>
              <a:buFont typeface="Arial"/>
              <a:buChar char="•"/>
            </a:pPr>
            <a:r>
              <a:rPr lang="en-US" sz="2400"/>
              <a:t>120 AD – first flat map of world</a:t>
            </a:r>
            <a:endParaRPr/>
          </a:p>
          <a:p>
            <a:pPr marL="342900" lvl="0" indent="-342900" algn="l" rtl="0">
              <a:spcBef>
                <a:spcPts val="480"/>
              </a:spcBef>
              <a:spcAft>
                <a:spcPts val="0"/>
              </a:spcAft>
              <a:buClr>
                <a:schemeClr val="dk1"/>
              </a:buClr>
              <a:buSzPts val="2400"/>
              <a:buFont typeface="Arial"/>
              <a:buChar char="•"/>
            </a:pPr>
            <a:r>
              <a:rPr lang="en-US" sz="2400"/>
              <a:t>982 – Eric the Red discovers Greenland</a:t>
            </a:r>
            <a:endParaRPr/>
          </a:p>
          <a:p>
            <a:pPr marL="342900" lvl="0" indent="-342900" algn="l" rtl="0">
              <a:spcBef>
                <a:spcPts val="480"/>
              </a:spcBef>
              <a:spcAft>
                <a:spcPts val="0"/>
              </a:spcAft>
              <a:buClr>
                <a:schemeClr val="dk1"/>
              </a:buClr>
              <a:buSzPts val="2400"/>
              <a:buFont typeface="Arial"/>
              <a:buChar char="•"/>
            </a:pPr>
            <a:r>
              <a:rPr lang="en-US" sz="2400"/>
              <a:t>1002 – Leif Ericson discovers North America</a:t>
            </a:r>
            <a:endParaRPr/>
          </a:p>
          <a:p>
            <a:pPr marL="342900" lvl="0" indent="-342900" algn="l" rtl="0">
              <a:spcBef>
                <a:spcPts val="480"/>
              </a:spcBef>
              <a:spcAft>
                <a:spcPts val="0"/>
              </a:spcAft>
              <a:buClr>
                <a:schemeClr val="dk1"/>
              </a:buClr>
              <a:buSzPts val="2400"/>
              <a:buFont typeface="Arial"/>
              <a:buChar char="•"/>
            </a:pPr>
            <a:r>
              <a:rPr lang="en-US" sz="2400"/>
              <a:t>1271 – 1295 Marco Polo goes to China</a:t>
            </a:r>
            <a:endParaRPr/>
          </a:p>
          <a:p>
            <a:pPr marL="342900" lvl="0" indent="-342900" algn="l" rtl="0">
              <a:spcBef>
                <a:spcPts val="480"/>
              </a:spcBef>
              <a:spcAft>
                <a:spcPts val="0"/>
              </a:spcAft>
              <a:buClr>
                <a:schemeClr val="dk1"/>
              </a:buClr>
              <a:buSzPts val="2400"/>
              <a:buFont typeface="Arial"/>
              <a:buChar char="•"/>
            </a:pPr>
            <a:r>
              <a:rPr lang="en-US" sz="2400"/>
              <a:t>1453 – Turkish Empire cuts off </a:t>
            </a:r>
            <a:r>
              <a:rPr lang="en-US" sz="2400" u="sng"/>
              <a:t>land</a:t>
            </a:r>
            <a:r>
              <a:rPr lang="en-US" sz="2400"/>
              <a:t> route for spices from Asia to Europe</a:t>
            </a:r>
            <a:endParaRPr/>
          </a:p>
        </p:txBody>
      </p:sp>
      <p:sp>
        <p:nvSpPr>
          <p:cNvPr id="235" name="Google Shape;235;p36"/>
          <p:cNvSpPr txBox="1">
            <a:spLocks noGrp="1"/>
          </p:cNvSpPr>
          <p:nvPr>
            <p:ph type="body" idx="2"/>
          </p:nvPr>
        </p:nvSpPr>
        <p:spPr>
          <a:xfrm>
            <a:off x="5029200" y="1371600"/>
            <a:ext cx="38100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a:t>1492 – Columbus sails to New World</a:t>
            </a:r>
            <a:endParaRPr/>
          </a:p>
          <a:p>
            <a:pPr marL="342900" lvl="0" indent="-342900" algn="l" rtl="0">
              <a:spcBef>
                <a:spcPts val="560"/>
              </a:spcBef>
              <a:spcAft>
                <a:spcPts val="0"/>
              </a:spcAft>
              <a:buClr>
                <a:schemeClr val="dk1"/>
              </a:buClr>
              <a:buSzPts val="2800"/>
              <a:buFont typeface="Arial"/>
              <a:buChar char="•"/>
            </a:pPr>
            <a:r>
              <a:rPr lang="en-US" sz="2800" b="1"/>
              <a:t>1497 – John Cabot</a:t>
            </a:r>
            <a:r>
              <a:rPr lang="en-US" sz="2800"/>
              <a:t> discovers Newfoundland while searching for the “Northwest Passage” to Asia.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7" descr="cabot_map"/>
          <p:cNvPicPr preferRelativeResize="0"/>
          <p:nvPr/>
        </p:nvPicPr>
        <p:blipFill rotWithShape="1">
          <a:blip r:embed="rId3">
            <a:alphaModFix/>
          </a:blip>
          <a:srcRect/>
          <a:stretch/>
        </p:blipFill>
        <p:spPr>
          <a:xfrm>
            <a:off x="4262438" y="1828800"/>
            <a:ext cx="4881562" cy="5029200"/>
          </a:xfrm>
          <a:prstGeom prst="rect">
            <a:avLst/>
          </a:prstGeom>
          <a:noFill/>
          <a:ln>
            <a:noFill/>
          </a:ln>
        </p:spPr>
      </p:pic>
      <p:sp>
        <p:nvSpPr>
          <p:cNvPr id="241" name="Google Shape;241;p37"/>
          <p:cNvSpPr txBox="1">
            <a:spLocks noGrp="1"/>
          </p:cNvSpPr>
          <p:nvPr>
            <p:ph type="title"/>
          </p:nvPr>
        </p:nvSpPr>
        <p:spPr>
          <a:xfrm>
            <a:off x="228600" y="304800"/>
            <a:ext cx="8686800" cy="1524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a:t>John Cabot      </a:t>
            </a:r>
            <a:r>
              <a:rPr lang="en-US" sz="3600"/>
              <a:t>born 1450    died</a:t>
            </a:r>
            <a:r>
              <a:rPr lang="en-US" sz="4000"/>
              <a:t> </a:t>
            </a:r>
            <a:r>
              <a:rPr lang="en-US" sz="3600"/>
              <a:t>1499 Italian who sailed for England</a:t>
            </a:r>
            <a:endParaRPr/>
          </a:p>
        </p:txBody>
      </p:sp>
      <p:sp>
        <p:nvSpPr>
          <p:cNvPr id="242" name="Google Shape;242;p37"/>
          <p:cNvSpPr/>
          <p:nvPr/>
        </p:nvSpPr>
        <p:spPr>
          <a:xfrm>
            <a:off x="152400" y="2438400"/>
            <a:ext cx="4114800" cy="40005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He was the first European since </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the Vikings to explore the mainland of North America and the first to search for the “Northwest Passage” to China.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8" descr="nwp-Passage4"/>
          <p:cNvPicPr preferRelativeResize="0"/>
          <p:nvPr/>
        </p:nvPicPr>
        <p:blipFill rotWithShape="1">
          <a:blip r:embed="rId3">
            <a:alphaModFix/>
          </a:blip>
          <a:srcRect/>
          <a:stretch/>
        </p:blipFill>
        <p:spPr>
          <a:xfrm>
            <a:off x="0" y="109538"/>
            <a:ext cx="9144000" cy="6638925"/>
          </a:xfrm>
          <a:prstGeom prst="rect">
            <a:avLst/>
          </a:prstGeom>
          <a:noFill/>
          <a:ln>
            <a:noFill/>
          </a:ln>
        </p:spPr>
      </p:pic>
      <p:cxnSp>
        <p:nvCxnSpPr>
          <p:cNvPr id="248" name="Google Shape;248;p38"/>
          <p:cNvCxnSpPr/>
          <p:nvPr/>
        </p:nvCxnSpPr>
        <p:spPr>
          <a:xfrm flipH="1">
            <a:off x="7467600" y="4038600"/>
            <a:ext cx="1143000" cy="1447800"/>
          </a:xfrm>
          <a:prstGeom prst="straightConnector1">
            <a:avLst/>
          </a:prstGeom>
          <a:noFill/>
          <a:ln w="76200" cap="flat" cmpd="sng">
            <a:solidFill>
              <a:schemeClr val="dk1"/>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9" descr="northwest-passage-map"/>
          <p:cNvPicPr preferRelativeResize="0"/>
          <p:nvPr/>
        </p:nvPicPr>
        <p:blipFill rotWithShape="1">
          <a:blip r:embed="rId3">
            <a:alphaModFix/>
          </a:blip>
          <a:srcRect/>
          <a:stretch/>
        </p:blipFill>
        <p:spPr>
          <a:xfrm>
            <a:off x="1219200" y="0"/>
            <a:ext cx="6858000" cy="4675188"/>
          </a:xfrm>
          <a:prstGeom prst="rect">
            <a:avLst/>
          </a:prstGeom>
          <a:noFill/>
          <a:ln>
            <a:noFill/>
          </a:ln>
        </p:spPr>
      </p:pic>
      <p:sp>
        <p:nvSpPr>
          <p:cNvPr id="254" name="Google Shape;254;p39"/>
          <p:cNvSpPr txBox="1">
            <a:spLocks noGrp="1"/>
          </p:cNvSpPr>
          <p:nvPr>
            <p:ph type="title"/>
          </p:nvPr>
        </p:nvSpPr>
        <p:spPr>
          <a:xfrm>
            <a:off x="0" y="4038600"/>
            <a:ext cx="9144000" cy="28194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John Cabot’s original name is Giovanni Caboto. He moved to England in 1495 when his requests to get funding for a voyage across the Atlantic to find the “northwest passage” to China were turned down.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228600" y="274638"/>
            <a:ext cx="5486400" cy="34591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Finally, at the request of King Henry VII of England, Cabot sailed in 1497, commanding the small ship called "Matthew."</a:t>
            </a:r>
            <a:endParaRPr/>
          </a:p>
        </p:txBody>
      </p:sp>
      <p:pic>
        <p:nvPicPr>
          <p:cNvPr id="260" name="Google Shape;260;p40" descr="cabotmatthew"/>
          <p:cNvPicPr preferRelativeResize="0"/>
          <p:nvPr/>
        </p:nvPicPr>
        <p:blipFill rotWithShape="1">
          <a:blip r:embed="rId3">
            <a:alphaModFix/>
          </a:blip>
          <a:srcRect/>
          <a:stretch/>
        </p:blipFill>
        <p:spPr>
          <a:xfrm>
            <a:off x="6121400" y="0"/>
            <a:ext cx="3022600" cy="4038600"/>
          </a:xfrm>
          <a:prstGeom prst="rect">
            <a:avLst/>
          </a:prstGeom>
          <a:noFill/>
          <a:ln w="9525" cap="flat" cmpd="sng">
            <a:solidFill>
              <a:schemeClr val="dk1"/>
            </a:solidFill>
            <a:prstDash val="solid"/>
            <a:miter lim="800000"/>
            <a:headEnd type="none" w="sm" len="sm"/>
            <a:tailEnd type="none" w="sm" len="sm"/>
          </a:ln>
        </p:spPr>
      </p:pic>
      <p:pic>
        <p:nvPicPr>
          <p:cNvPr id="261" name="Google Shape;261;p40" descr="cabotmap"/>
          <p:cNvPicPr preferRelativeResize="0"/>
          <p:nvPr/>
        </p:nvPicPr>
        <p:blipFill rotWithShape="1">
          <a:blip r:embed="rId4">
            <a:alphaModFix/>
          </a:blip>
          <a:srcRect/>
          <a:stretch/>
        </p:blipFill>
        <p:spPr>
          <a:xfrm>
            <a:off x="0" y="4019550"/>
            <a:ext cx="7620000" cy="283845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1" descr="nfldfall-cabot"/>
          <p:cNvPicPr preferRelativeResize="0"/>
          <p:nvPr/>
        </p:nvPicPr>
        <p:blipFill rotWithShape="1">
          <a:blip r:embed="rId3">
            <a:alphaModFix/>
          </a:blip>
          <a:srcRect/>
          <a:stretch/>
        </p:blipFill>
        <p:spPr>
          <a:xfrm>
            <a:off x="4191000" y="0"/>
            <a:ext cx="4953000" cy="4373563"/>
          </a:xfrm>
          <a:prstGeom prst="rect">
            <a:avLst/>
          </a:prstGeom>
          <a:noFill/>
          <a:ln>
            <a:noFill/>
          </a:ln>
        </p:spPr>
      </p:pic>
      <p:sp>
        <p:nvSpPr>
          <p:cNvPr id="267" name="Google Shape;267;p41"/>
          <p:cNvSpPr/>
          <p:nvPr/>
        </p:nvSpPr>
        <p:spPr>
          <a:xfrm>
            <a:off x="304800" y="304800"/>
            <a:ext cx="3886200" cy="30258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Cabot did not find China. He had found Canada by mistake. He </a:t>
            </a:r>
            <a:r>
              <a:rPr lang="en-US" sz="3200">
                <a:solidFill>
                  <a:schemeClr val="dk1"/>
                </a:solidFill>
              </a:rPr>
              <a:t>named this l</a:t>
            </a:r>
            <a:r>
              <a:rPr lang="en-US" sz="3200">
                <a:solidFill>
                  <a:schemeClr val="dk1"/>
                </a:solidFill>
                <a:latin typeface="Arial"/>
                <a:ea typeface="Arial"/>
                <a:cs typeface="Arial"/>
                <a:sym typeface="Arial"/>
              </a:rPr>
              <a:t>and “New Found Land.” .</a:t>
            </a:r>
            <a:r>
              <a:rPr lang="en-US" sz="1800">
                <a:solidFill>
                  <a:schemeClr val="dk1"/>
                </a:solidFill>
                <a:latin typeface="Arial"/>
                <a:ea typeface="Arial"/>
                <a:cs typeface="Arial"/>
                <a:sym typeface="Arial"/>
              </a:rPr>
              <a:t> </a:t>
            </a:r>
            <a:endParaRPr/>
          </a:p>
        </p:txBody>
      </p:sp>
      <p:sp>
        <p:nvSpPr>
          <p:cNvPr id="268" name="Google Shape;268;p41"/>
          <p:cNvSpPr txBox="1">
            <a:spLocks noGrp="1"/>
          </p:cNvSpPr>
          <p:nvPr>
            <p:ph type="title"/>
          </p:nvPr>
        </p:nvSpPr>
        <p:spPr>
          <a:xfrm>
            <a:off x="152400" y="4191000"/>
            <a:ext cx="8763000" cy="24384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Cabot landed near Labrador, Newfoundland, on June 24, 1497. One of John Cabot's three sons, the explorer Sebastian, accompanied him on this trip. Cabot claimed the land for England.</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2" descr="MAP11"/>
          <p:cNvPicPr preferRelativeResize="0"/>
          <p:nvPr/>
        </p:nvPicPr>
        <p:blipFill rotWithShape="1">
          <a:blip r:embed="rId3">
            <a:alphaModFix/>
          </a:blip>
          <a:srcRect/>
          <a:stretch/>
        </p:blipFill>
        <p:spPr>
          <a:xfrm>
            <a:off x="0" y="1447800"/>
            <a:ext cx="4344988" cy="5410200"/>
          </a:xfrm>
          <a:prstGeom prst="rect">
            <a:avLst/>
          </a:prstGeom>
          <a:noFill/>
          <a:ln w="9525" cap="flat" cmpd="sng">
            <a:solidFill>
              <a:schemeClr val="dk1"/>
            </a:solidFill>
            <a:prstDash val="solid"/>
            <a:miter lim="800000"/>
            <a:headEnd type="none" w="sm" len="sm"/>
            <a:tailEnd type="none" w="sm" len="sm"/>
          </a:ln>
        </p:spPr>
      </p:pic>
      <p:pic>
        <p:nvPicPr>
          <p:cNvPr id="274" name="Google Shape;274;p42" descr="23512"/>
          <p:cNvPicPr preferRelativeResize="0"/>
          <p:nvPr/>
        </p:nvPicPr>
        <p:blipFill rotWithShape="1">
          <a:blip r:embed="rId4">
            <a:alphaModFix/>
          </a:blip>
          <a:srcRect/>
          <a:stretch/>
        </p:blipFill>
        <p:spPr>
          <a:xfrm>
            <a:off x="3124200" y="0"/>
            <a:ext cx="6019800" cy="37369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33400" y="228600"/>
            <a:ext cx="8229600" cy="914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t>Exploration Timeline</a:t>
            </a:r>
            <a:endParaRPr/>
          </a:p>
        </p:txBody>
      </p:sp>
      <p:sp>
        <p:nvSpPr>
          <p:cNvPr id="103" name="Google Shape;103;p16"/>
          <p:cNvSpPr txBox="1">
            <a:spLocks noGrp="1"/>
          </p:cNvSpPr>
          <p:nvPr>
            <p:ph type="body" idx="1"/>
          </p:nvPr>
        </p:nvSpPr>
        <p:spPr>
          <a:xfrm>
            <a:off x="228600" y="1295400"/>
            <a:ext cx="4419600" cy="502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dirty="0"/>
              <a:t>1</a:t>
            </a:r>
            <a:r>
              <a:rPr lang="en-US" sz="2800" baseline="30000" dirty="0"/>
              <a:t>st</a:t>
            </a:r>
            <a:r>
              <a:rPr lang="en-US" sz="2800" dirty="0"/>
              <a:t> century AD – Chinese invent the first compass</a:t>
            </a:r>
            <a:endParaRPr dirty="0"/>
          </a:p>
          <a:p>
            <a:pPr marL="342900" lvl="0" indent="-342900" algn="l" rtl="0">
              <a:spcBef>
                <a:spcPts val="560"/>
              </a:spcBef>
              <a:spcAft>
                <a:spcPts val="0"/>
              </a:spcAft>
              <a:buClr>
                <a:schemeClr val="dk1"/>
              </a:buClr>
              <a:buSzPts val="2800"/>
              <a:buFont typeface="Arial"/>
              <a:buChar char="•"/>
            </a:pPr>
            <a:r>
              <a:rPr lang="en-US" sz="2800" dirty="0"/>
              <a:t>120 AD – Ptolemy creates first flat map of world</a:t>
            </a:r>
            <a:endParaRPr dirty="0"/>
          </a:p>
          <a:p>
            <a:pPr marL="342900" lvl="0" indent="-342900" algn="l" rtl="0">
              <a:spcBef>
                <a:spcPts val="560"/>
              </a:spcBef>
              <a:spcAft>
                <a:spcPts val="0"/>
              </a:spcAft>
              <a:buClr>
                <a:schemeClr val="dk1"/>
              </a:buClr>
              <a:buSzPts val="2800"/>
              <a:buFont typeface="Arial"/>
              <a:buChar char="•"/>
            </a:pPr>
            <a:r>
              <a:rPr lang="en-US" sz="2800" dirty="0"/>
              <a:t>982 – Eric the Red arrived in Greenland</a:t>
            </a:r>
            <a:endParaRPr dirty="0"/>
          </a:p>
          <a:p>
            <a:pPr marL="342900" lvl="0" indent="-342900" algn="l" rtl="0">
              <a:spcBef>
                <a:spcPts val="560"/>
              </a:spcBef>
              <a:spcAft>
                <a:spcPts val="0"/>
              </a:spcAft>
              <a:buClr>
                <a:schemeClr val="dk1"/>
              </a:buClr>
              <a:buSzPts val="2800"/>
              <a:buFont typeface="Arial"/>
              <a:buChar char="•"/>
            </a:pPr>
            <a:r>
              <a:rPr lang="en-US" sz="2800" dirty="0"/>
              <a:t>1002 – Leif Ericson </a:t>
            </a:r>
            <a:r>
              <a:rPr lang="en-US" sz="2800" dirty="0" smtClean="0"/>
              <a:t>arrived in North </a:t>
            </a:r>
            <a:r>
              <a:rPr lang="en-US" sz="2800" dirty="0"/>
              <a:t>America</a:t>
            </a:r>
            <a:endParaRPr dirty="0"/>
          </a:p>
        </p:txBody>
      </p:sp>
      <p:sp>
        <p:nvSpPr>
          <p:cNvPr id="104" name="Google Shape;104;p16"/>
          <p:cNvSpPr txBox="1">
            <a:spLocks noGrp="1"/>
          </p:cNvSpPr>
          <p:nvPr>
            <p:ph type="body" idx="2"/>
          </p:nvPr>
        </p:nvSpPr>
        <p:spPr>
          <a:xfrm>
            <a:off x="4800600" y="1371600"/>
            <a:ext cx="40386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a:t>1271 – 1295 Marco Polo goes to China</a:t>
            </a:r>
            <a:endParaRPr/>
          </a:p>
          <a:p>
            <a:pPr marL="342900" lvl="0" indent="-342900" algn="l" rtl="0">
              <a:spcBef>
                <a:spcPts val="560"/>
              </a:spcBef>
              <a:spcAft>
                <a:spcPts val="0"/>
              </a:spcAft>
              <a:buClr>
                <a:schemeClr val="dk1"/>
              </a:buClr>
              <a:buSzPts val="2800"/>
              <a:buFont typeface="Arial"/>
              <a:buChar char="•"/>
            </a:pPr>
            <a:r>
              <a:rPr lang="en-US" sz="2800"/>
              <a:t>1453 – Turkish Empire cuts off </a:t>
            </a:r>
            <a:r>
              <a:rPr lang="en-US" sz="2800" u="sng"/>
              <a:t>land</a:t>
            </a:r>
            <a:r>
              <a:rPr lang="en-US" sz="2800"/>
              <a:t> route for spices from Asia to Europe</a:t>
            </a:r>
            <a:endParaRPr/>
          </a:p>
          <a:p>
            <a:pPr marL="342900" lvl="0" indent="-342900" algn="l" rtl="0">
              <a:spcBef>
                <a:spcPts val="720"/>
              </a:spcBef>
              <a:spcAft>
                <a:spcPts val="0"/>
              </a:spcAft>
              <a:buClr>
                <a:schemeClr val="dk1"/>
              </a:buClr>
              <a:buSzPts val="3600"/>
              <a:buFont typeface="Arial"/>
              <a:buChar char="•"/>
            </a:pPr>
            <a:r>
              <a:rPr lang="en-US" sz="3600" b="1"/>
              <a:t>and the search begins….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533400" y="228600"/>
            <a:ext cx="8229600" cy="609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Exploration Timeline</a:t>
            </a:r>
            <a:endParaRPr/>
          </a:p>
        </p:txBody>
      </p:sp>
      <p:sp>
        <p:nvSpPr>
          <p:cNvPr id="280" name="Google Shape;280;p43"/>
          <p:cNvSpPr txBox="1">
            <a:spLocks noGrp="1"/>
          </p:cNvSpPr>
          <p:nvPr>
            <p:ph type="body" idx="1"/>
          </p:nvPr>
        </p:nvSpPr>
        <p:spPr>
          <a:xfrm>
            <a:off x="228600" y="990600"/>
            <a:ext cx="4648200" cy="5638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a:t>1</a:t>
            </a:r>
            <a:r>
              <a:rPr lang="en-US" sz="2400" baseline="30000"/>
              <a:t>st</a:t>
            </a:r>
            <a:r>
              <a:rPr lang="en-US" sz="2400"/>
              <a:t> century AD – Chinese invent the first compass</a:t>
            </a:r>
            <a:endParaRPr/>
          </a:p>
          <a:p>
            <a:pPr marL="342900" lvl="0" indent="-342900" algn="l" rtl="0">
              <a:lnSpc>
                <a:spcPct val="90000"/>
              </a:lnSpc>
              <a:spcBef>
                <a:spcPts val="480"/>
              </a:spcBef>
              <a:spcAft>
                <a:spcPts val="0"/>
              </a:spcAft>
              <a:buClr>
                <a:schemeClr val="dk1"/>
              </a:buClr>
              <a:buSzPts val="2400"/>
              <a:buFont typeface="Arial"/>
              <a:buChar char="•"/>
            </a:pPr>
            <a:r>
              <a:rPr lang="en-US" sz="2400"/>
              <a:t>120 AD – first flat map of world</a:t>
            </a:r>
            <a:endParaRPr/>
          </a:p>
          <a:p>
            <a:pPr marL="342900" lvl="0" indent="-342900" algn="l" rtl="0">
              <a:lnSpc>
                <a:spcPct val="90000"/>
              </a:lnSpc>
              <a:spcBef>
                <a:spcPts val="480"/>
              </a:spcBef>
              <a:spcAft>
                <a:spcPts val="0"/>
              </a:spcAft>
              <a:buClr>
                <a:schemeClr val="dk1"/>
              </a:buClr>
              <a:buSzPts val="2400"/>
              <a:buFont typeface="Arial"/>
              <a:buChar char="•"/>
            </a:pPr>
            <a:r>
              <a:rPr lang="en-US" sz="2400"/>
              <a:t>982 – Eric the Red discovers Greenland</a:t>
            </a:r>
            <a:endParaRPr/>
          </a:p>
          <a:p>
            <a:pPr marL="342900" lvl="0" indent="-342900" algn="l" rtl="0">
              <a:lnSpc>
                <a:spcPct val="90000"/>
              </a:lnSpc>
              <a:spcBef>
                <a:spcPts val="480"/>
              </a:spcBef>
              <a:spcAft>
                <a:spcPts val="0"/>
              </a:spcAft>
              <a:buClr>
                <a:schemeClr val="dk1"/>
              </a:buClr>
              <a:buSzPts val="2400"/>
              <a:buFont typeface="Arial"/>
              <a:buChar char="•"/>
            </a:pPr>
            <a:r>
              <a:rPr lang="en-US" sz="2400"/>
              <a:t>1002 – Leif Ericson discovers North America</a:t>
            </a:r>
            <a:endParaRPr/>
          </a:p>
          <a:p>
            <a:pPr marL="342900" lvl="0" indent="-342900" algn="l" rtl="0">
              <a:lnSpc>
                <a:spcPct val="90000"/>
              </a:lnSpc>
              <a:spcBef>
                <a:spcPts val="480"/>
              </a:spcBef>
              <a:spcAft>
                <a:spcPts val="0"/>
              </a:spcAft>
              <a:buClr>
                <a:schemeClr val="dk1"/>
              </a:buClr>
              <a:buSzPts val="2400"/>
              <a:buFont typeface="Arial"/>
              <a:buChar char="•"/>
            </a:pPr>
            <a:r>
              <a:rPr lang="en-US" sz="2400"/>
              <a:t>1271 – 1295 Marco Polo goes to China</a:t>
            </a:r>
            <a:endParaRPr/>
          </a:p>
          <a:p>
            <a:pPr marL="342900" lvl="0" indent="-342900" algn="l" rtl="0">
              <a:lnSpc>
                <a:spcPct val="90000"/>
              </a:lnSpc>
              <a:spcBef>
                <a:spcPts val="480"/>
              </a:spcBef>
              <a:spcAft>
                <a:spcPts val="0"/>
              </a:spcAft>
              <a:buClr>
                <a:schemeClr val="dk1"/>
              </a:buClr>
              <a:buSzPts val="2400"/>
              <a:buFont typeface="Arial"/>
              <a:buChar char="•"/>
            </a:pPr>
            <a:r>
              <a:rPr lang="en-US" sz="2400"/>
              <a:t>1453 – Turkish Empire cuts off </a:t>
            </a:r>
            <a:r>
              <a:rPr lang="en-US" sz="2400" u="sng"/>
              <a:t>land</a:t>
            </a:r>
            <a:r>
              <a:rPr lang="en-US" sz="2400"/>
              <a:t> route for spices from Asia to Europe</a:t>
            </a:r>
            <a:endParaRPr/>
          </a:p>
          <a:p>
            <a:pPr marL="342900" lvl="0" indent="-342900" algn="l" rtl="0">
              <a:lnSpc>
                <a:spcPct val="90000"/>
              </a:lnSpc>
              <a:spcBef>
                <a:spcPts val="480"/>
              </a:spcBef>
              <a:spcAft>
                <a:spcPts val="0"/>
              </a:spcAft>
              <a:buClr>
                <a:schemeClr val="dk1"/>
              </a:buClr>
              <a:buSzPts val="2400"/>
              <a:buFont typeface="Arial"/>
              <a:buChar char="•"/>
            </a:pPr>
            <a:r>
              <a:rPr lang="en-US" sz="2400"/>
              <a:t>1492 – Columbus sails to New World</a:t>
            </a:r>
            <a:endParaRPr/>
          </a:p>
          <a:p>
            <a:pPr marL="342900" lvl="0" indent="-190500" algn="l" rtl="0">
              <a:lnSpc>
                <a:spcPct val="90000"/>
              </a:lnSpc>
              <a:spcBef>
                <a:spcPts val="480"/>
              </a:spcBef>
              <a:spcAft>
                <a:spcPts val="0"/>
              </a:spcAft>
              <a:buClr>
                <a:schemeClr val="dk1"/>
              </a:buClr>
              <a:buSzPts val="2400"/>
              <a:buFont typeface="Arial"/>
              <a:buNone/>
            </a:pPr>
            <a:endParaRPr sz="2400"/>
          </a:p>
        </p:txBody>
      </p:sp>
      <p:sp>
        <p:nvSpPr>
          <p:cNvPr id="281" name="Google Shape;281;p43"/>
          <p:cNvSpPr txBox="1">
            <a:spLocks noGrp="1"/>
          </p:cNvSpPr>
          <p:nvPr>
            <p:ph type="body" idx="2"/>
          </p:nvPr>
        </p:nvSpPr>
        <p:spPr>
          <a:xfrm>
            <a:off x="5029200" y="990600"/>
            <a:ext cx="3810000" cy="556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dirty="0"/>
              <a:t>1497 – John Cabot discovers Newfoundland</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dirty="0"/>
              <a:t>1502 – Amerigo Vespucci returns from exploration of </a:t>
            </a:r>
            <a:r>
              <a:rPr lang="en-US" sz="2800" dirty="0" smtClean="0"/>
              <a:t>North and South America; </a:t>
            </a:r>
            <a:r>
              <a:rPr lang="en-US" sz="2800" dirty="0"/>
              <a:t>American continents named after him by German mapmaker</a:t>
            </a:r>
            <a:endParaRPr dirty="0"/>
          </a:p>
          <a:p>
            <a:pPr marL="342900" lvl="0" indent="-342900" algn="l" rtl="0">
              <a:lnSpc>
                <a:spcPct val="90000"/>
              </a:lnSpc>
              <a:spcBef>
                <a:spcPts val="560"/>
              </a:spcBef>
              <a:spcAft>
                <a:spcPts val="0"/>
              </a:spcAft>
              <a:buClr>
                <a:schemeClr val="dk1"/>
              </a:buClr>
              <a:buSzPts val="2800"/>
              <a:buFont typeface="Arial"/>
              <a:buChar char="•"/>
            </a:pPr>
            <a:r>
              <a:rPr lang="en-US" sz="2800" b="1" dirty="0"/>
              <a:t>1513 – Balboa</a:t>
            </a:r>
            <a:r>
              <a:rPr lang="en-US" sz="2800" dirty="0"/>
              <a:t> </a:t>
            </a:r>
            <a:r>
              <a:rPr lang="en-US" sz="2800" dirty="0" smtClean="0"/>
              <a:t>arrives on the eastern </a:t>
            </a:r>
            <a:r>
              <a:rPr lang="en-US" sz="2800" dirty="0"/>
              <a:t>shore of Pacific Ocean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228600" y="1524000"/>
            <a:ext cx="5181600" cy="4876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He was the first European to see (and stand in the waters of) the eastern shore of the Pacific Ocean, on September 13, 1513. He accomplished this after a arduous trek through the jungles of what is now Panama.</a:t>
            </a:r>
            <a:r>
              <a:rPr lang="en-US" sz="2000" b="1"/>
              <a:t> </a:t>
            </a:r>
            <a:endParaRPr/>
          </a:p>
        </p:txBody>
      </p:sp>
      <p:sp>
        <p:nvSpPr>
          <p:cNvPr id="287" name="Google Shape;287;p44"/>
          <p:cNvSpPr txBox="1"/>
          <p:nvPr/>
        </p:nvSpPr>
        <p:spPr>
          <a:xfrm>
            <a:off x="304800" y="304800"/>
            <a:ext cx="8077200" cy="12001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Vasco Núñez de Balboa   Spanish</a:t>
            </a:r>
            <a:endParaRPr/>
          </a:p>
          <a:p>
            <a:pPr marL="0" marR="0" lvl="0" indent="0" algn="l" rtl="0">
              <a:spcBef>
                <a:spcPts val="0"/>
              </a:spcBef>
              <a:spcAft>
                <a:spcPts val="0"/>
              </a:spcAft>
              <a:buNone/>
            </a:pPr>
            <a:r>
              <a:rPr lang="en-US" sz="3600" b="1">
                <a:solidFill>
                  <a:schemeClr val="dk1"/>
                </a:solidFill>
                <a:latin typeface="Arial"/>
                <a:ea typeface="Arial"/>
                <a:cs typeface="Arial"/>
                <a:sym typeface="Arial"/>
              </a:rPr>
              <a:t>Born: 1475    Died: 1519     </a:t>
            </a:r>
            <a:endParaRPr sz="3600">
              <a:solidFill>
                <a:schemeClr val="dk1"/>
              </a:solidFill>
              <a:latin typeface="Arial"/>
              <a:ea typeface="Arial"/>
              <a:cs typeface="Arial"/>
              <a:sym typeface="Arial"/>
            </a:endParaRPr>
          </a:p>
        </p:txBody>
      </p:sp>
      <p:pic>
        <p:nvPicPr>
          <p:cNvPr id="288" name="Google Shape;288;p44" descr="balboa"/>
          <p:cNvPicPr preferRelativeResize="0"/>
          <p:nvPr/>
        </p:nvPicPr>
        <p:blipFill rotWithShape="1">
          <a:blip r:embed="rId3">
            <a:alphaModFix/>
          </a:blip>
          <a:srcRect/>
          <a:stretch/>
        </p:blipFill>
        <p:spPr>
          <a:xfrm>
            <a:off x="5562600" y="3868738"/>
            <a:ext cx="3581400" cy="2989262"/>
          </a:xfrm>
          <a:prstGeom prst="rect">
            <a:avLst/>
          </a:prstGeom>
          <a:noFill/>
          <a:ln w="9525" cap="flat" cmpd="sng">
            <a:solidFill>
              <a:schemeClr val="dk1"/>
            </a:solidFill>
            <a:prstDash val="solid"/>
            <a:miter lim="800000"/>
            <a:headEnd type="none" w="sm" len="sm"/>
            <a:tailEnd type="none" w="sm" len="sm"/>
          </a:ln>
        </p:spPr>
      </p:pic>
      <p:pic>
        <p:nvPicPr>
          <p:cNvPr id="289" name="Google Shape;289;p44" descr="Vasco Núñez de Balboa"/>
          <p:cNvPicPr preferRelativeResize="0"/>
          <p:nvPr/>
        </p:nvPicPr>
        <p:blipFill rotWithShape="1">
          <a:blip r:embed="rId4">
            <a:alphaModFix/>
          </a:blip>
          <a:srcRect/>
          <a:stretch/>
        </p:blipFill>
        <p:spPr>
          <a:xfrm>
            <a:off x="6642100" y="914400"/>
            <a:ext cx="2254250" cy="304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5" descr="history-of-panama0"/>
          <p:cNvPicPr preferRelativeResize="0"/>
          <p:nvPr/>
        </p:nvPicPr>
        <p:blipFill rotWithShape="1">
          <a:blip r:embed="rId3">
            <a:alphaModFix/>
          </a:blip>
          <a:srcRect/>
          <a:stretch/>
        </p:blipFill>
        <p:spPr>
          <a:xfrm>
            <a:off x="3079750" y="0"/>
            <a:ext cx="6064250" cy="6858000"/>
          </a:xfrm>
          <a:prstGeom prst="rect">
            <a:avLst/>
          </a:prstGeom>
          <a:noFill/>
          <a:ln>
            <a:noFill/>
          </a:ln>
        </p:spPr>
      </p:pic>
      <p:pic>
        <p:nvPicPr>
          <p:cNvPr id="295" name="Google Shape;295;p45" descr="Balboamap"/>
          <p:cNvPicPr preferRelativeResize="0"/>
          <p:nvPr/>
        </p:nvPicPr>
        <p:blipFill rotWithShape="1">
          <a:blip r:embed="rId4">
            <a:alphaModFix/>
          </a:blip>
          <a:srcRect/>
          <a:stretch/>
        </p:blipFill>
        <p:spPr>
          <a:xfrm>
            <a:off x="0" y="0"/>
            <a:ext cx="4800600" cy="329723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0" y="0"/>
            <a:ext cx="9144000" cy="6858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a:solidFill>
                  <a:schemeClr val="dk1"/>
                </a:solidFill>
              </a:rPr>
              <a:t>Vasco Núñez de Balboa</a:t>
            </a:r>
            <a:r>
              <a:rPr lang="en-US" sz="3200"/>
              <a:t/>
            </a:r>
            <a:br>
              <a:rPr lang="en-US" sz="3200"/>
            </a:br>
            <a:r>
              <a:rPr lang="en-US" sz="3200"/>
              <a:t>claimed the Pacific Ocean</a:t>
            </a:r>
            <a:br>
              <a:rPr lang="en-US" sz="3200"/>
            </a:br>
            <a:r>
              <a:rPr lang="en-US" sz="3200"/>
              <a:t>and all its shores for Spain,</a:t>
            </a:r>
            <a:br>
              <a:rPr lang="en-US" sz="3200"/>
            </a:br>
            <a:r>
              <a:rPr lang="en-US" sz="3200"/>
              <a:t>which opened the way for</a:t>
            </a:r>
            <a:br>
              <a:rPr lang="en-US" sz="3200"/>
            </a:br>
            <a:r>
              <a:rPr lang="en-US" sz="3200"/>
              <a:t>Spanish exploration and</a:t>
            </a:r>
            <a:br>
              <a:rPr lang="en-US" sz="3200"/>
            </a:br>
            <a:r>
              <a:rPr lang="en-US" sz="3200">
                <a:solidFill>
                  <a:schemeClr val="dk1"/>
                </a:solidFill>
              </a:rPr>
              <a:t>conquest</a:t>
            </a:r>
            <a:r>
              <a:rPr lang="en-US" sz="3200"/>
              <a:t> along the western</a:t>
            </a:r>
            <a:br>
              <a:rPr lang="en-US" sz="3200"/>
            </a:br>
            <a:r>
              <a:rPr lang="en-US" sz="3200"/>
              <a:t>coast of South America.</a:t>
            </a:r>
            <a:br>
              <a:rPr lang="en-US" sz="3200"/>
            </a:br>
            <a:r>
              <a:rPr lang="en-US" sz="3200"/>
              <a:t>But it was the Portuguese</a:t>
            </a:r>
            <a:br>
              <a:rPr lang="en-US" sz="3200"/>
            </a:br>
            <a:r>
              <a:rPr lang="en-US" sz="3200"/>
              <a:t>explorer, Magellan who, because its waters seemed so calm, gave this ocean the name "Pacifica" (meaning peaceful).</a:t>
            </a:r>
            <a:endParaRPr/>
          </a:p>
        </p:txBody>
      </p:sp>
      <p:pic>
        <p:nvPicPr>
          <p:cNvPr id="301" name="Google Shape;301;p46" descr="balboa5"/>
          <p:cNvPicPr preferRelativeResize="0"/>
          <p:nvPr/>
        </p:nvPicPr>
        <p:blipFill rotWithShape="1">
          <a:blip r:embed="rId3">
            <a:alphaModFix/>
          </a:blip>
          <a:srcRect/>
          <a:stretch/>
        </p:blipFill>
        <p:spPr>
          <a:xfrm>
            <a:off x="5451475" y="0"/>
            <a:ext cx="3692525" cy="45720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533400" y="228600"/>
            <a:ext cx="8229600" cy="609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Exploration Timeline</a:t>
            </a:r>
            <a:endParaRPr/>
          </a:p>
        </p:txBody>
      </p:sp>
      <p:sp>
        <p:nvSpPr>
          <p:cNvPr id="307" name="Google Shape;307;p47"/>
          <p:cNvSpPr txBox="1">
            <a:spLocks noGrp="1"/>
          </p:cNvSpPr>
          <p:nvPr>
            <p:ph type="body" idx="1"/>
          </p:nvPr>
        </p:nvSpPr>
        <p:spPr>
          <a:xfrm>
            <a:off x="228600" y="990600"/>
            <a:ext cx="4495800" cy="5638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dirty="0"/>
              <a:t>1</a:t>
            </a:r>
            <a:r>
              <a:rPr lang="en-US" sz="2400" baseline="30000" dirty="0"/>
              <a:t>st</a:t>
            </a:r>
            <a:r>
              <a:rPr lang="en-US" sz="2400" dirty="0"/>
              <a:t> century AD – Chinese invent the first compass</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120 AD –  flat map of world</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982 – Eric the Red - Greenland</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1002 – Leif Ericson </a:t>
            </a:r>
            <a:r>
              <a:rPr lang="en-US" sz="2400" dirty="0" smtClean="0"/>
              <a:t>arrives in North </a:t>
            </a:r>
            <a:r>
              <a:rPr lang="en-US" sz="2400" dirty="0"/>
              <a:t>America</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1271 – 1295 Marco Polo goes to China</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1453 – Turkish Empire cuts off </a:t>
            </a:r>
            <a:r>
              <a:rPr lang="en-US" sz="2400" u="sng" dirty="0"/>
              <a:t>land</a:t>
            </a:r>
            <a:r>
              <a:rPr lang="en-US" sz="2400" dirty="0"/>
              <a:t> route </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1492 – Columbus sails to New World</a:t>
            </a:r>
            <a:endParaRPr dirty="0"/>
          </a:p>
          <a:p>
            <a:pPr marL="342900" lvl="0" indent="-342900" algn="l" rtl="0">
              <a:lnSpc>
                <a:spcPct val="90000"/>
              </a:lnSpc>
              <a:spcBef>
                <a:spcPts val="480"/>
              </a:spcBef>
              <a:spcAft>
                <a:spcPts val="0"/>
              </a:spcAft>
              <a:buClr>
                <a:schemeClr val="dk1"/>
              </a:buClr>
              <a:buSzPts val="2400"/>
              <a:buFont typeface="Arial"/>
              <a:buChar char="•"/>
            </a:pPr>
            <a:r>
              <a:rPr lang="en-US" sz="2400" dirty="0"/>
              <a:t>1497 – John Cabot </a:t>
            </a:r>
            <a:r>
              <a:rPr lang="en-US" sz="2400" dirty="0" smtClean="0"/>
              <a:t>arrives in Newfoundland</a:t>
            </a:r>
            <a:endParaRPr dirty="0"/>
          </a:p>
          <a:p>
            <a:pPr marL="342900" lvl="0" indent="-190500" algn="l" rtl="0">
              <a:lnSpc>
                <a:spcPct val="90000"/>
              </a:lnSpc>
              <a:spcBef>
                <a:spcPts val="480"/>
              </a:spcBef>
              <a:spcAft>
                <a:spcPts val="0"/>
              </a:spcAft>
              <a:buClr>
                <a:schemeClr val="dk1"/>
              </a:buClr>
              <a:buSzPts val="2400"/>
              <a:buFont typeface="Arial"/>
              <a:buNone/>
            </a:pPr>
            <a:endParaRPr sz="2400" dirty="0"/>
          </a:p>
        </p:txBody>
      </p:sp>
      <p:sp>
        <p:nvSpPr>
          <p:cNvPr id="308" name="Google Shape;308;p47"/>
          <p:cNvSpPr txBox="1">
            <a:spLocks noGrp="1"/>
          </p:cNvSpPr>
          <p:nvPr>
            <p:ph type="body" idx="2"/>
          </p:nvPr>
        </p:nvSpPr>
        <p:spPr>
          <a:xfrm>
            <a:off x="4876800" y="990600"/>
            <a:ext cx="4038600" cy="556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a:t>1502 – Amerigo Vespucci returns from exploration of New World; American continents named after him by German mapmaker</a:t>
            </a:r>
            <a:endParaRPr/>
          </a:p>
          <a:p>
            <a:pPr marL="342900" lvl="0" indent="-342900" algn="l" rtl="0">
              <a:lnSpc>
                <a:spcPct val="90000"/>
              </a:lnSpc>
              <a:spcBef>
                <a:spcPts val="560"/>
              </a:spcBef>
              <a:spcAft>
                <a:spcPts val="0"/>
              </a:spcAft>
              <a:buClr>
                <a:schemeClr val="dk1"/>
              </a:buClr>
              <a:buSzPts val="2800"/>
              <a:buFont typeface="Arial"/>
              <a:buChar char="•"/>
            </a:pPr>
            <a:r>
              <a:rPr lang="en-US" sz="2800"/>
              <a:t>1513 – Balboa discovers eastern shore of Pacific Ocean</a:t>
            </a:r>
            <a:endParaRPr/>
          </a:p>
          <a:p>
            <a:pPr marL="342900" lvl="0" indent="-342900" algn="l" rtl="0">
              <a:lnSpc>
                <a:spcPct val="90000"/>
              </a:lnSpc>
              <a:spcBef>
                <a:spcPts val="560"/>
              </a:spcBef>
              <a:spcAft>
                <a:spcPts val="0"/>
              </a:spcAft>
              <a:buClr>
                <a:schemeClr val="dk2"/>
              </a:buClr>
              <a:buSzPts val="2800"/>
              <a:buFont typeface="Arial"/>
              <a:buChar char="•"/>
            </a:pPr>
            <a:r>
              <a:rPr lang="en-US" sz="2800" b="1">
                <a:solidFill>
                  <a:schemeClr val="dk2"/>
                </a:solidFill>
              </a:rPr>
              <a:t>1513 - Ponce de León</a:t>
            </a:r>
            <a:r>
              <a:rPr lang="en-US" sz="2400"/>
              <a:t> </a:t>
            </a:r>
            <a:r>
              <a:rPr lang="en-US" sz="2800"/>
              <a:t>searches for the Fountain of Youth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8" descr="DeLeonMap"/>
          <p:cNvPicPr preferRelativeResize="0"/>
          <p:nvPr/>
        </p:nvPicPr>
        <p:blipFill rotWithShape="1">
          <a:blip r:embed="rId3">
            <a:alphaModFix/>
          </a:blip>
          <a:srcRect/>
          <a:stretch/>
        </p:blipFill>
        <p:spPr>
          <a:xfrm>
            <a:off x="0" y="1447800"/>
            <a:ext cx="5791200" cy="5449888"/>
          </a:xfrm>
          <a:prstGeom prst="rect">
            <a:avLst/>
          </a:prstGeom>
          <a:noFill/>
          <a:ln>
            <a:noFill/>
          </a:ln>
        </p:spPr>
      </p:pic>
      <p:sp>
        <p:nvSpPr>
          <p:cNvPr id="314" name="Google Shape;314;p48"/>
          <p:cNvSpPr/>
          <p:nvPr/>
        </p:nvSpPr>
        <p:spPr>
          <a:xfrm>
            <a:off x="152400" y="152400"/>
            <a:ext cx="8610600" cy="1447800"/>
          </a:xfrm>
          <a:prstGeom prst="rect">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2"/>
                </a:solidFill>
                <a:latin typeface="Arial"/>
                <a:ea typeface="Arial"/>
                <a:cs typeface="Arial"/>
                <a:sym typeface="Arial"/>
              </a:rPr>
              <a:t>Juan Ponce de León</a:t>
            </a:r>
            <a:r>
              <a:rPr lang="en-US" sz="4800">
                <a:solidFill>
                  <a:schemeClr val="dk2"/>
                </a:solidFill>
                <a:latin typeface="Arial"/>
                <a:ea typeface="Arial"/>
                <a:cs typeface="Arial"/>
                <a:sym typeface="Arial"/>
              </a:rPr>
              <a:t> </a:t>
            </a:r>
            <a:r>
              <a:rPr lang="en-US" sz="3200" b="1">
                <a:solidFill>
                  <a:schemeClr val="dk2"/>
                </a:solidFill>
                <a:latin typeface="Arial"/>
                <a:ea typeface="Arial"/>
                <a:cs typeface="Arial"/>
                <a:sym typeface="Arial"/>
              </a:rPr>
              <a:t>– 1460 – 1521</a:t>
            </a:r>
            <a:br>
              <a:rPr lang="en-US" sz="3200" b="1">
                <a:solidFill>
                  <a:schemeClr val="dk2"/>
                </a:solidFill>
                <a:latin typeface="Arial"/>
                <a:ea typeface="Arial"/>
                <a:cs typeface="Arial"/>
                <a:sym typeface="Arial"/>
              </a:rPr>
            </a:br>
            <a:r>
              <a:rPr lang="en-US" sz="3200" b="1">
                <a:solidFill>
                  <a:schemeClr val="dk2"/>
                </a:solidFill>
                <a:latin typeface="Arial"/>
                <a:ea typeface="Arial"/>
                <a:cs typeface="Arial"/>
                <a:sym typeface="Arial"/>
              </a:rPr>
              <a:t>Spain</a:t>
            </a:r>
            <a:endParaRPr/>
          </a:p>
        </p:txBody>
      </p:sp>
      <p:sp>
        <p:nvSpPr>
          <p:cNvPr id="315" name="Google Shape;315;p48"/>
          <p:cNvSpPr/>
          <p:nvPr/>
        </p:nvSpPr>
        <p:spPr>
          <a:xfrm>
            <a:off x="4448175" y="3246438"/>
            <a:ext cx="247650" cy="3667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316" name="Google Shape;316;p48"/>
          <p:cNvSpPr/>
          <p:nvPr/>
        </p:nvSpPr>
        <p:spPr>
          <a:xfrm>
            <a:off x="4448175" y="3246438"/>
            <a:ext cx="247650" cy="3667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317" name="Google Shape;317;p48"/>
          <p:cNvSpPr/>
          <p:nvPr/>
        </p:nvSpPr>
        <p:spPr>
          <a:xfrm>
            <a:off x="4448175" y="3246438"/>
            <a:ext cx="247650" cy="3667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pic>
        <p:nvPicPr>
          <p:cNvPr id="318" name="Google Shape;318;p48" descr="Juan_Ponce_de_Leon"/>
          <p:cNvPicPr preferRelativeResize="0"/>
          <p:nvPr/>
        </p:nvPicPr>
        <p:blipFill rotWithShape="1">
          <a:blip r:embed="rId4">
            <a:alphaModFix/>
          </a:blip>
          <a:srcRect/>
          <a:stretch/>
        </p:blipFill>
        <p:spPr>
          <a:xfrm>
            <a:off x="5810250" y="1676400"/>
            <a:ext cx="3333750" cy="459105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9" descr="de_leon_map_web"/>
          <p:cNvPicPr preferRelativeResize="0"/>
          <p:nvPr/>
        </p:nvPicPr>
        <p:blipFill rotWithShape="1">
          <a:blip r:embed="rId3">
            <a:alphaModFix/>
          </a:blip>
          <a:srcRect/>
          <a:stretch/>
        </p:blipFill>
        <p:spPr>
          <a:xfrm>
            <a:off x="0" y="0"/>
            <a:ext cx="4746625" cy="5791200"/>
          </a:xfrm>
          <a:prstGeom prst="rect">
            <a:avLst/>
          </a:prstGeom>
          <a:noFill/>
          <a:ln>
            <a:noFill/>
          </a:ln>
        </p:spPr>
      </p:pic>
      <p:pic>
        <p:nvPicPr>
          <p:cNvPr id="324" name="Google Shape;324;p49" descr="hispaniola_in_america"/>
          <p:cNvPicPr preferRelativeResize="0"/>
          <p:nvPr/>
        </p:nvPicPr>
        <p:blipFill rotWithShape="1">
          <a:blip r:embed="rId4">
            <a:alphaModFix/>
          </a:blip>
          <a:srcRect/>
          <a:stretch/>
        </p:blipFill>
        <p:spPr>
          <a:xfrm>
            <a:off x="4343400" y="1905000"/>
            <a:ext cx="4648200" cy="2482850"/>
          </a:xfrm>
          <a:prstGeom prst="rect">
            <a:avLst/>
          </a:prstGeom>
          <a:noFill/>
          <a:ln w="9525" cap="flat" cmpd="sng">
            <a:solidFill>
              <a:schemeClr val="dk1"/>
            </a:solidFill>
            <a:prstDash val="solid"/>
            <a:miter lim="800000"/>
            <a:headEnd type="none" w="sm" len="sm"/>
            <a:tailEnd type="none" w="sm" len="sm"/>
          </a:ln>
        </p:spPr>
      </p:pic>
      <p:sp>
        <p:nvSpPr>
          <p:cNvPr id="325" name="Google Shape;325;p49"/>
          <p:cNvSpPr/>
          <p:nvPr/>
        </p:nvSpPr>
        <p:spPr>
          <a:xfrm>
            <a:off x="228600" y="5029200"/>
            <a:ext cx="8534400" cy="16764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2"/>
                </a:solidFill>
                <a:latin typeface="Arial"/>
                <a:ea typeface="Arial"/>
                <a:cs typeface="Arial"/>
                <a:sym typeface="Arial"/>
              </a:rPr>
              <a:t>He became a military commander on Hispaniola and was appointed deputy governor.</a:t>
            </a:r>
            <a:endParaRPr/>
          </a:p>
        </p:txBody>
      </p:sp>
      <p:sp>
        <p:nvSpPr>
          <p:cNvPr id="326" name="Google Shape;326;p49"/>
          <p:cNvSpPr txBox="1"/>
          <p:nvPr/>
        </p:nvSpPr>
        <p:spPr>
          <a:xfrm>
            <a:off x="2743200" y="152400"/>
            <a:ext cx="6172200" cy="156368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Ponce de León</a:t>
            </a:r>
            <a:r>
              <a:rPr lang="en-US" sz="1800">
                <a:solidFill>
                  <a:schemeClr val="dk1"/>
                </a:solidFill>
                <a:latin typeface="Arial"/>
                <a:ea typeface="Arial"/>
                <a:cs typeface="Arial"/>
                <a:sym typeface="Arial"/>
              </a:rPr>
              <a:t> </a:t>
            </a:r>
            <a:r>
              <a:rPr lang="en-US" sz="3200">
                <a:solidFill>
                  <a:schemeClr val="dk1"/>
                </a:solidFill>
                <a:latin typeface="Arial"/>
                <a:ea typeface="Arial"/>
                <a:cs typeface="Arial"/>
                <a:sym typeface="Arial"/>
              </a:rPr>
              <a:t>and his family settled on an island </a:t>
            </a:r>
            <a:r>
              <a:rPr lang="en-US" sz="3200">
                <a:solidFill>
                  <a:schemeClr val="dk2"/>
                </a:solidFill>
                <a:latin typeface="Arial"/>
                <a:ea typeface="Arial"/>
                <a:cs typeface="Arial"/>
                <a:sym typeface="Arial"/>
              </a:rPr>
              <a:t>named Hispaniola </a:t>
            </a:r>
            <a:r>
              <a:rPr lang="en-US" sz="2800">
                <a:solidFill>
                  <a:schemeClr val="dk2"/>
                </a:solidFill>
                <a:latin typeface="Arial"/>
                <a:ea typeface="Arial"/>
                <a:cs typeface="Arial"/>
                <a:sym typeface="Arial"/>
              </a:rPr>
              <a:t>(Dominican Republic).</a:t>
            </a:r>
            <a:r>
              <a:rPr lang="en-US" sz="3200">
                <a:solidFill>
                  <a:schemeClr val="dk1"/>
                </a:solidFill>
                <a:latin typeface="Arial"/>
                <a:ea typeface="Arial"/>
                <a:cs typeface="Arial"/>
                <a:sym typeface="Arial"/>
              </a:rPr>
              <a:t> </a:t>
            </a:r>
            <a:endParaRPr/>
          </a:p>
        </p:txBody>
      </p:sp>
      <p:cxnSp>
        <p:nvCxnSpPr>
          <p:cNvPr id="327" name="Google Shape;327;p49"/>
          <p:cNvCxnSpPr/>
          <p:nvPr/>
        </p:nvCxnSpPr>
        <p:spPr>
          <a:xfrm rot="10800000">
            <a:off x="4343400" y="4648200"/>
            <a:ext cx="3505200" cy="0"/>
          </a:xfrm>
          <a:prstGeom prst="straightConnector1">
            <a:avLst/>
          </a:prstGeom>
          <a:noFill/>
          <a:ln w="57150" cap="flat" cmpd="sng">
            <a:solidFill>
              <a:srgbClr val="FF0000"/>
            </a:solidFill>
            <a:prstDash val="solid"/>
            <a:roun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0" descr="explorers"/>
          <p:cNvPicPr preferRelativeResize="0"/>
          <p:nvPr/>
        </p:nvPicPr>
        <p:blipFill rotWithShape="1">
          <a:blip r:embed="rId3">
            <a:alphaModFix/>
          </a:blip>
          <a:srcRect/>
          <a:stretch/>
        </p:blipFill>
        <p:spPr>
          <a:xfrm>
            <a:off x="0" y="0"/>
            <a:ext cx="9144000" cy="5319713"/>
          </a:xfrm>
          <a:prstGeom prst="rect">
            <a:avLst/>
          </a:prstGeom>
          <a:noFill/>
          <a:ln w="9525" cap="flat" cmpd="sng">
            <a:solidFill>
              <a:schemeClr val="dk1"/>
            </a:solidFill>
            <a:prstDash val="solid"/>
            <a:miter lim="800000"/>
            <a:headEnd type="none" w="sm" len="sm"/>
            <a:tailEnd type="none" w="sm" len="sm"/>
          </a:ln>
        </p:spPr>
      </p:pic>
      <p:cxnSp>
        <p:nvCxnSpPr>
          <p:cNvPr id="333" name="Google Shape;333;p50"/>
          <p:cNvCxnSpPr/>
          <p:nvPr/>
        </p:nvCxnSpPr>
        <p:spPr>
          <a:xfrm rot="10800000">
            <a:off x="6019800" y="3429000"/>
            <a:ext cx="914400" cy="1676400"/>
          </a:xfrm>
          <a:prstGeom prst="straightConnector1">
            <a:avLst/>
          </a:prstGeom>
          <a:noFill/>
          <a:ln w="57150" cap="flat" cmpd="sng">
            <a:solidFill>
              <a:srgbClr val="FF0000"/>
            </a:solidFill>
            <a:prstDash val="solid"/>
            <a:round/>
            <a:headEnd type="none" w="med" len="med"/>
            <a:tailEnd type="triangle" w="med" len="med"/>
          </a:ln>
        </p:spPr>
      </p:cxnSp>
      <p:cxnSp>
        <p:nvCxnSpPr>
          <p:cNvPr id="334" name="Google Shape;334;p50"/>
          <p:cNvCxnSpPr/>
          <p:nvPr/>
        </p:nvCxnSpPr>
        <p:spPr>
          <a:xfrm flipH="1">
            <a:off x="3733800" y="2362200"/>
            <a:ext cx="685800" cy="685800"/>
          </a:xfrm>
          <a:prstGeom prst="straightConnector1">
            <a:avLst/>
          </a:prstGeom>
          <a:noFill/>
          <a:ln w="57150" cap="flat" cmpd="sng">
            <a:solidFill>
              <a:srgbClr val="FF0000"/>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51" descr="caribbean-map"/>
          <p:cNvPicPr preferRelativeResize="0"/>
          <p:nvPr/>
        </p:nvPicPr>
        <p:blipFill rotWithShape="1">
          <a:blip r:embed="rId3">
            <a:alphaModFix/>
          </a:blip>
          <a:srcRect/>
          <a:stretch/>
        </p:blipFill>
        <p:spPr>
          <a:xfrm>
            <a:off x="0" y="0"/>
            <a:ext cx="6667500" cy="4400550"/>
          </a:xfrm>
          <a:prstGeom prst="rect">
            <a:avLst/>
          </a:prstGeom>
          <a:noFill/>
          <a:ln>
            <a:noFill/>
          </a:ln>
        </p:spPr>
      </p:pic>
      <p:sp>
        <p:nvSpPr>
          <p:cNvPr id="340" name="Google Shape;340;p51"/>
          <p:cNvSpPr/>
          <p:nvPr/>
        </p:nvSpPr>
        <p:spPr>
          <a:xfrm>
            <a:off x="5029200" y="0"/>
            <a:ext cx="4114800" cy="3429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In 1506, Ponce de León landed on an island. While there, he found large deposits of gold.</a:t>
            </a:r>
            <a:r>
              <a:rPr lang="en-US" sz="2400">
                <a:solidFill>
                  <a:schemeClr val="dk2"/>
                </a:solidFill>
                <a:latin typeface="Arial"/>
                <a:ea typeface="Arial"/>
                <a:cs typeface="Arial"/>
                <a:sym typeface="Arial"/>
              </a:rPr>
              <a:t> </a:t>
            </a:r>
            <a:endParaRPr/>
          </a:p>
        </p:txBody>
      </p:sp>
      <p:sp>
        <p:nvSpPr>
          <p:cNvPr id="341" name="Google Shape;341;p51"/>
          <p:cNvSpPr txBox="1"/>
          <p:nvPr/>
        </p:nvSpPr>
        <p:spPr>
          <a:xfrm>
            <a:off x="228600" y="3657600"/>
            <a:ext cx="8686800" cy="302577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Soon after his </a:t>
            </a:r>
            <a:r>
              <a:rPr lang="en-US" sz="3200">
                <a:solidFill>
                  <a:schemeClr val="dk2"/>
                </a:solidFill>
              </a:rPr>
              <a:t>arrival</a:t>
            </a:r>
            <a:r>
              <a:rPr lang="en-US" sz="3200">
                <a:solidFill>
                  <a:schemeClr val="dk2"/>
                </a:solidFill>
                <a:latin typeface="Arial"/>
                <a:ea typeface="Arial"/>
                <a:cs typeface="Arial"/>
                <a:sym typeface="Arial"/>
              </a:rPr>
              <a:t>, he left the island. He returned in 1508 on orders from the king of Spain to explore and colonize the island. He renamed the island Puerto Rico. He was the island's governor for two years until the king replaced him with Columbus' son.</a:t>
            </a:r>
            <a:endParaRPr/>
          </a:p>
        </p:txBody>
      </p:sp>
      <p:cxnSp>
        <p:nvCxnSpPr>
          <p:cNvPr id="342" name="Google Shape;342;p51"/>
          <p:cNvCxnSpPr/>
          <p:nvPr/>
        </p:nvCxnSpPr>
        <p:spPr>
          <a:xfrm rot="10800000" flipH="1">
            <a:off x="1981200" y="2514600"/>
            <a:ext cx="1981200" cy="762000"/>
          </a:xfrm>
          <a:prstGeom prst="straightConnector1">
            <a:avLst/>
          </a:prstGeom>
          <a:noFill/>
          <a:ln w="57150" cap="flat" cmpd="sng">
            <a:solidFill>
              <a:srgbClr val="FFFF00"/>
            </a:solidFill>
            <a:prstDash val="solid"/>
            <a:round/>
            <a:headEnd type="none" w="med" len="med"/>
            <a:tailEnd type="triangl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2"/>
          <p:cNvSpPr/>
          <p:nvPr/>
        </p:nvSpPr>
        <p:spPr>
          <a:xfrm>
            <a:off x="228600" y="228600"/>
            <a:ext cx="8686800" cy="2438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Hurt by the King's action, Ponce de León sailed again -- north through the Bahamas towards Florida. He was in search of new lands and treasures.</a:t>
            </a:r>
            <a:endParaRPr sz="4400">
              <a:solidFill>
                <a:schemeClr val="dk2"/>
              </a:solidFill>
              <a:latin typeface="Arial"/>
              <a:ea typeface="Arial"/>
              <a:cs typeface="Arial"/>
              <a:sym typeface="Arial"/>
            </a:endParaRPr>
          </a:p>
        </p:txBody>
      </p:sp>
      <p:pic>
        <p:nvPicPr>
          <p:cNvPr id="348" name="Google Shape;348;p52" descr="6060479"/>
          <p:cNvPicPr preferRelativeResize="0"/>
          <p:nvPr/>
        </p:nvPicPr>
        <p:blipFill rotWithShape="1">
          <a:blip r:embed="rId3">
            <a:alphaModFix/>
          </a:blip>
          <a:srcRect/>
          <a:stretch/>
        </p:blipFill>
        <p:spPr>
          <a:xfrm>
            <a:off x="4038600" y="1981200"/>
            <a:ext cx="5105400" cy="4494213"/>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7" descr="portugese_voyages"/>
          <p:cNvPicPr preferRelativeResize="0"/>
          <p:nvPr/>
        </p:nvPicPr>
        <p:blipFill rotWithShape="1">
          <a:blip r:embed="rId3">
            <a:alphaModFix/>
          </a:blip>
          <a:srcRect/>
          <a:stretch/>
        </p:blipFill>
        <p:spPr>
          <a:xfrm>
            <a:off x="2743200" y="3448050"/>
            <a:ext cx="6400800" cy="3409950"/>
          </a:xfrm>
          <a:prstGeom prst="rect">
            <a:avLst/>
          </a:prstGeom>
          <a:noFill/>
          <a:ln w="9525" cap="flat" cmpd="sng">
            <a:solidFill>
              <a:schemeClr val="dk1"/>
            </a:solidFill>
            <a:prstDash val="solid"/>
            <a:miter lim="800000"/>
            <a:headEnd type="none" w="sm" len="sm"/>
            <a:tailEnd type="none" w="sm" len="sm"/>
          </a:ln>
        </p:spPr>
      </p:pic>
      <p:pic>
        <p:nvPicPr>
          <p:cNvPr id="110" name="Google Shape;110;p17" descr="ottomanmap"/>
          <p:cNvPicPr preferRelativeResize="0"/>
          <p:nvPr/>
        </p:nvPicPr>
        <p:blipFill rotWithShape="1">
          <a:blip r:embed="rId4">
            <a:alphaModFix/>
          </a:blip>
          <a:srcRect/>
          <a:stretch/>
        </p:blipFill>
        <p:spPr>
          <a:xfrm>
            <a:off x="4191000" y="0"/>
            <a:ext cx="4953000" cy="3460750"/>
          </a:xfrm>
          <a:prstGeom prst="rect">
            <a:avLst/>
          </a:prstGeom>
          <a:noFill/>
          <a:ln w="9525" cap="flat" cmpd="sng">
            <a:solidFill>
              <a:schemeClr val="dk1"/>
            </a:solidFill>
            <a:prstDash val="solid"/>
            <a:miter lim="800000"/>
            <a:headEnd type="none" w="sm" len="sm"/>
            <a:tailEnd type="none" w="sm" len="sm"/>
          </a:ln>
        </p:spPr>
      </p:pic>
      <p:sp>
        <p:nvSpPr>
          <p:cNvPr id="111" name="Google Shape;111;p17"/>
          <p:cNvSpPr txBox="1">
            <a:spLocks noGrp="1"/>
          </p:cNvSpPr>
          <p:nvPr>
            <p:ph type="body" idx="1"/>
          </p:nvPr>
        </p:nvSpPr>
        <p:spPr>
          <a:xfrm>
            <a:off x="152400" y="228600"/>
            <a:ext cx="3276600" cy="64008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Char char="•"/>
            </a:pPr>
            <a:r>
              <a:rPr lang="en-US"/>
              <a:t>1271 – 1295 Marco Polo goes to China</a:t>
            </a:r>
            <a:endParaRPr/>
          </a:p>
          <a:p>
            <a:pPr marL="342900" lvl="0" indent="-342900" algn="l" rtl="0">
              <a:spcBef>
                <a:spcPts val="640"/>
              </a:spcBef>
              <a:spcAft>
                <a:spcPts val="0"/>
              </a:spcAft>
              <a:buClr>
                <a:schemeClr val="dk1"/>
              </a:buClr>
              <a:buSzPts val="3200"/>
              <a:buFont typeface="Arial"/>
              <a:buChar char="•"/>
            </a:pPr>
            <a:r>
              <a:rPr lang="en-US"/>
              <a:t>1453 – Turkish Empire cuts off </a:t>
            </a:r>
            <a:r>
              <a:rPr lang="en-US" u="sng"/>
              <a:t>land</a:t>
            </a:r>
            <a:r>
              <a:rPr lang="en-US"/>
              <a:t> route for spices from Asia to Europe</a:t>
            </a:r>
            <a:endParaRPr/>
          </a:p>
          <a:p>
            <a:pPr marL="342900" lvl="0" indent="-342900" algn="l" rtl="0">
              <a:spcBef>
                <a:spcPts val="640"/>
              </a:spcBef>
              <a:spcAft>
                <a:spcPts val="0"/>
              </a:spcAft>
              <a:buClr>
                <a:schemeClr val="dk1"/>
              </a:buClr>
              <a:buSzPts val="3200"/>
              <a:buFont typeface="Arial"/>
              <a:buChar char="•"/>
            </a:pPr>
            <a:r>
              <a:rPr lang="en-US"/>
              <a:t>and the search begins….</a:t>
            </a:r>
            <a:endParaRPr/>
          </a:p>
          <a:p>
            <a:pPr marL="342900" lvl="0" indent="-342900" algn="l" rtl="0">
              <a:spcBef>
                <a:spcPts val="640"/>
              </a:spcBef>
              <a:spcAft>
                <a:spcPts val="0"/>
              </a:spcAft>
              <a:buClr>
                <a:schemeClr val="dk1"/>
              </a:buClr>
              <a:buSzPts val="3200"/>
              <a:buFont typeface="Arial"/>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p:nvPr/>
        </p:nvSpPr>
        <p:spPr>
          <a:xfrm>
            <a:off x="3505200" y="0"/>
            <a:ext cx="5410200" cy="6629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He had also heard of a mythical fountain of youth. </a:t>
            </a:r>
            <a:r>
              <a:rPr lang="en-US" sz="3200">
                <a:solidFill>
                  <a:schemeClr val="dk2"/>
                </a:solidFill>
              </a:rPr>
              <a:t>Native Americans</a:t>
            </a:r>
            <a:r>
              <a:rPr lang="en-US" sz="3200">
                <a:solidFill>
                  <a:schemeClr val="dk2"/>
                </a:solidFill>
                <a:latin typeface="Arial"/>
                <a:ea typeface="Arial"/>
                <a:cs typeface="Arial"/>
                <a:sym typeface="Arial"/>
              </a:rPr>
              <a:t> spoke of a legendary, magical spring whose water was believed to make older people young again. Ponce de León explored many areas, including the Bahamas and Bimini, for both gold and the mythical fountain, but he found neither.</a:t>
            </a:r>
            <a:endParaRPr/>
          </a:p>
        </p:txBody>
      </p:sp>
      <p:pic>
        <p:nvPicPr>
          <p:cNvPr id="354" name="Google Shape;354;p53" descr="B"/>
          <p:cNvPicPr preferRelativeResize="0"/>
          <p:nvPr/>
        </p:nvPicPr>
        <p:blipFill rotWithShape="1">
          <a:blip r:embed="rId3">
            <a:alphaModFix/>
          </a:blip>
          <a:srcRect/>
          <a:stretch/>
        </p:blipFill>
        <p:spPr>
          <a:xfrm>
            <a:off x="0" y="0"/>
            <a:ext cx="3390900" cy="3810000"/>
          </a:xfrm>
          <a:prstGeom prst="rect">
            <a:avLst/>
          </a:prstGeom>
          <a:noFill/>
          <a:ln>
            <a:noFill/>
          </a:ln>
        </p:spPr>
      </p:pic>
      <p:pic>
        <p:nvPicPr>
          <p:cNvPr id="355" name="Google Shape;355;p53" descr="6060479"/>
          <p:cNvPicPr preferRelativeResize="0"/>
          <p:nvPr/>
        </p:nvPicPr>
        <p:blipFill rotWithShape="1">
          <a:blip r:embed="rId4">
            <a:alphaModFix/>
          </a:blip>
          <a:srcRect/>
          <a:stretch/>
        </p:blipFill>
        <p:spPr>
          <a:xfrm>
            <a:off x="0" y="3906838"/>
            <a:ext cx="3352800" cy="2951162"/>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54" descr="map"/>
          <p:cNvPicPr preferRelativeResize="0"/>
          <p:nvPr/>
        </p:nvPicPr>
        <p:blipFill rotWithShape="1">
          <a:blip r:embed="rId3">
            <a:alphaModFix/>
          </a:blip>
          <a:srcRect/>
          <a:stretch/>
        </p:blipFill>
        <p:spPr>
          <a:xfrm>
            <a:off x="0" y="2487613"/>
            <a:ext cx="7086600" cy="4370387"/>
          </a:xfrm>
          <a:prstGeom prst="rect">
            <a:avLst/>
          </a:prstGeom>
          <a:noFill/>
          <a:ln>
            <a:noFill/>
          </a:ln>
        </p:spPr>
      </p:pic>
      <p:sp>
        <p:nvSpPr>
          <p:cNvPr id="361" name="Google Shape;361;p54"/>
          <p:cNvSpPr/>
          <p:nvPr/>
        </p:nvSpPr>
        <p:spPr>
          <a:xfrm>
            <a:off x="0" y="0"/>
            <a:ext cx="9144000" cy="25908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2"/>
                </a:solidFill>
                <a:latin typeface="Arial"/>
                <a:ea typeface="Arial"/>
                <a:cs typeface="Arial"/>
                <a:sym typeface="Arial"/>
              </a:rPr>
              <a:t>In March of 1513, his ships landed near present-day St. Augustine. He claimed it for Spain. He named it La Florida (LAH flow REE dah) or "place of flowers.”</a:t>
            </a:r>
            <a:endParaRPr/>
          </a:p>
        </p:txBody>
      </p:sp>
      <p:pic>
        <p:nvPicPr>
          <p:cNvPr id="362" name="Google Shape;362;p54" descr="A"/>
          <p:cNvPicPr preferRelativeResize="0"/>
          <p:nvPr/>
        </p:nvPicPr>
        <p:blipFill rotWithShape="1">
          <a:blip r:embed="rId4">
            <a:alphaModFix/>
          </a:blip>
          <a:srcRect/>
          <a:stretch/>
        </p:blipFill>
        <p:spPr>
          <a:xfrm>
            <a:off x="6748463" y="1828800"/>
            <a:ext cx="2395537" cy="34290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5" descr="hghffgrerere"/>
          <p:cNvPicPr preferRelativeResize="0"/>
          <p:nvPr/>
        </p:nvPicPr>
        <p:blipFill rotWithShape="1">
          <a:blip r:embed="rId3">
            <a:alphaModFix/>
          </a:blip>
          <a:srcRect/>
          <a:stretch/>
        </p:blipFill>
        <p:spPr>
          <a:xfrm>
            <a:off x="0" y="0"/>
            <a:ext cx="9144000" cy="6837363"/>
          </a:xfrm>
          <a:prstGeom prst="rect">
            <a:avLst/>
          </a:prstGeom>
          <a:noFill/>
          <a:ln>
            <a:noFill/>
          </a:ln>
        </p:spPr>
      </p:pic>
      <p:sp>
        <p:nvSpPr>
          <p:cNvPr id="368" name="Google Shape;368;p55"/>
          <p:cNvSpPr/>
          <p:nvPr/>
        </p:nvSpPr>
        <p:spPr>
          <a:xfrm>
            <a:off x="228600" y="5557838"/>
            <a:ext cx="7802563" cy="95567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In 1513, Juan Ponce de León explored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and then claimed Florida for the Spanish crown.</a:t>
            </a:r>
            <a:r>
              <a:rPr lang="en-US" sz="1800">
                <a:solidFill>
                  <a:schemeClr val="dk1"/>
                </a:solidFill>
                <a:latin typeface="Arial"/>
                <a:ea typeface="Arial"/>
                <a:cs typeface="Arial"/>
                <a:sym typeface="Arial"/>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533400" y="228600"/>
            <a:ext cx="8229600" cy="609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Exploration Timeline</a:t>
            </a:r>
            <a:endParaRPr/>
          </a:p>
        </p:txBody>
      </p:sp>
      <p:sp>
        <p:nvSpPr>
          <p:cNvPr id="374" name="Google Shape;374;p56"/>
          <p:cNvSpPr txBox="1">
            <a:spLocks noGrp="1"/>
          </p:cNvSpPr>
          <p:nvPr>
            <p:ph type="body" idx="1"/>
          </p:nvPr>
        </p:nvSpPr>
        <p:spPr>
          <a:xfrm>
            <a:off x="228600" y="990600"/>
            <a:ext cx="4495800" cy="5638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Arial"/>
              <a:buChar char="•"/>
            </a:pPr>
            <a:r>
              <a:rPr lang="en-US" sz="2000"/>
              <a:t>1</a:t>
            </a:r>
            <a:r>
              <a:rPr lang="en-US" sz="2000" baseline="30000"/>
              <a:t>st</a:t>
            </a:r>
            <a:r>
              <a:rPr lang="en-US" sz="2000"/>
              <a:t> century AD – Chinese invent the first compass</a:t>
            </a:r>
            <a:endParaRPr/>
          </a:p>
          <a:p>
            <a:pPr marL="342900" lvl="0" indent="-342900" algn="l" rtl="0">
              <a:lnSpc>
                <a:spcPct val="90000"/>
              </a:lnSpc>
              <a:spcBef>
                <a:spcPts val="400"/>
              </a:spcBef>
              <a:spcAft>
                <a:spcPts val="0"/>
              </a:spcAft>
              <a:buClr>
                <a:schemeClr val="dk1"/>
              </a:buClr>
              <a:buSzPts val="2000"/>
              <a:buFont typeface="Arial"/>
              <a:buChar char="•"/>
            </a:pPr>
            <a:r>
              <a:rPr lang="en-US" sz="2000"/>
              <a:t>120 AD –  flat map of world</a:t>
            </a:r>
            <a:endParaRPr/>
          </a:p>
          <a:p>
            <a:pPr marL="342900" lvl="0" indent="-342900" algn="l" rtl="0">
              <a:lnSpc>
                <a:spcPct val="90000"/>
              </a:lnSpc>
              <a:spcBef>
                <a:spcPts val="400"/>
              </a:spcBef>
              <a:spcAft>
                <a:spcPts val="0"/>
              </a:spcAft>
              <a:buClr>
                <a:schemeClr val="dk1"/>
              </a:buClr>
              <a:buSzPts val="2000"/>
              <a:buFont typeface="Arial"/>
              <a:buChar char="•"/>
            </a:pPr>
            <a:r>
              <a:rPr lang="en-US" sz="2000"/>
              <a:t>982 – Eric the Red - Greenland</a:t>
            </a:r>
            <a:endParaRPr/>
          </a:p>
          <a:p>
            <a:pPr marL="342900" lvl="0" indent="-342900" algn="l" rtl="0">
              <a:lnSpc>
                <a:spcPct val="90000"/>
              </a:lnSpc>
              <a:spcBef>
                <a:spcPts val="400"/>
              </a:spcBef>
              <a:spcAft>
                <a:spcPts val="0"/>
              </a:spcAft>
              <a:buClr>
                <a:schemeClr val="dk1"/>
              </a:buClr>
              <a:buSzPts val="2000"/>
              <a:buFont typeface="Arial"/>
              <a:buChar char="•"/>
            </a:pPr>
            <a:r>
              <a:rPr lang="en-US" sz="2000"/>
              <a:t>1002 – Leif Ericson arrives at North America</a:t>
            </a:r>
            <a:endParaRPr/>
          </a:p>
          <a:p>
            <a:pPr marL="342900" lvl="0" indent="-342900" algn="l" rtl="0">
              <a:lnSpc>
                <a:spcPct val="90000"/>
              </a:lnSpc>
              <a:spcBef>
                <a:spcPts val="400"/>
              </a:spcBef>
              <a:spcAft>
                <a:spcPts val="0"/>
              </a:spcAft>
              <a:buClr>
                <a:schemeClr val="dk1"/>
              </a:buClr>
              <a:buSzPts val="2000"/>
              <a:buFont typeface="Arial"/>
              <a:buChar char="•"/>
            </a:pPr>
            <a:r>
              <a:rPr lang="en-US" sz="2000"/>
              <a:t>1271 – 1295 Marco Polo goes to China</a:t>
            </a:r>
            <a:endParaRPr/>
          </a:p>
          <a:p>
            <a:pPr marL="342900" lvl="0" indent="-342900" algn="l" rtl="0">
              <a:lnSpc>
                <a:spcPct val="90000"/>
              </a:lnSpc>
              <a:spcBef>
                <a:spcPts val="400"/>
              </a:spcBef>
              <a:spcAft>
                <a:spcPts val="0"/>
              </a:spcAft>
              <a:buClr>
                <a:schemeClr val="dk1"/>
              </a:buClr>
              <a:buSzPts val="2000"/>
              <a:buFont typeface="Arial"/>
              <a:buChar char="•"/>
            </a:pPr>
            <a:r>
              <a:rPr lang="en-US" sz="2000"/>
              <a:t>1453 – Turkish Empire cuts off </a:t>
            </a:r>
            <a:r>
              <a:rPr lang="en-US" sz="2000" u="sng"/>
              <a:t>land</a:t>
            </a:r>
            <a:r>
              <a:rPr lang="en-US" sz="2000"/>
              <a:t> route </a:t>
            </a:r>
            <a:endParaRPr/>
          </a:p>
          <a:p>
            <a:pPr marL="342900" lvl="0" indent="-342900" algn="l" rtl="0">
              <a:lnSpc>
                <a:spcPct val="90000"/>
              </a:lnSpc>
              <a:spcBef>
                <a:spcPts val="400"/>
              </a:spcBef>
              <a:spcAft>
                <a:spcPts val="0"/>
              </a:spcAft>
              <a:buClr>
                <a:schemeClr val="dk1"/>
              </a:buClr>
              <a:buSzPts val="2000"/>
              <a:buFont typeface="Arial"/>
              <a:buChar char="•"/>
            </a:pPr>
            <a:r>
              <a:rPr lang="en-US" sz="2000"/>
              <a:t>1492 – Columbus sails to New World</a:t>
            </a:r>
            <a:endParaRPr/>
          </a:p>
          <a:p>
            <a:pPr marL="342900" lvl="0" indent="-342900" algn="l" rtl="0">
              <a:lnSpc>
                <a:spcPct val="90000"/>
              </a:lnSpc>
              <a:spcBef>
                <a:spcPts val="400"/>
              </a:spcBef>
              <a:spcAft>
                <a:spcPts val="0"/>
              </a:spcAft>
              <a:buClr>
                <a:schemeClr val="dk1"/>
              </a:buClr>
              <a:buSzPts val="2000"/>
              <a:buFont typeface="Arial"/>
              <a:buChar char="•"/>
            </a:pPr>
            <a:r>
              <a:rPr lang="en-US" sz="2000"/>
              <a:t>1497 – John Cabot arrives at Newfoundland</a:t>
            </a:r>
            <a:endParaRPr/>
          </a:p>
          <a:p>
            <a:pPr marL="342900" lvl="0" indent="-342900" algn="l" rtl="0">
              <a:lnSpc>
                <a:spcPct val="90000"/>
              </a:lnSpc>
              <a:spcBef>
                <a:spcPts val="400"/>
              </a:spcBef>
              <a:spcAft>
                <a:spcPts val="0"/>
              </a:spcAft>
              <a:buClr>
                <a:schemeClr val="dk1"/>
              </a:buClr>
              <a:buSzPts val="2000"/>
              <a:buFont typeface="Arial"/>
              <a:buChar char="•"/>
            </a:pPr>
            <a:r>
              <a:rPr lang="en-US" sz="2000"/>
              <a:t>1502 – Amerigo Vespucci returns from exploration of New World; American continents named after him by German mapmaker</a:t>
            </a:r>
            <a:endParaRPr/>
          </a:p>
        </p:txBody>
      </p:sp>
      <p:sp>
        <p:nvSpPr>
          <p:cNvPr id="375" name="Google Shape;375;p56"/>
          <p:cNvSpPr txBox="1">
            <a:spLocks noGrp="1"/>
          </p:cNvSpPr>
          <p:nvPr>
            <p:ph type="body" idx="2"/>
          </p:nvPr>
        </p:nvSpPr>
        <p:spPr>
          <a:xfrm>
            <a:off x="4876800" y="990600"/>
            <a:ext cx="4038600" cy="556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a:t>1513 – Balboa arrives at eastern shore of Pacific Ocean</a:t>
            </a:r>
            <a:endParaRPr/>
          </a:p>
          <a:p>
            <a:pPr marL="342900" lvl="0" indent="-342900" algn="l" rtl="0">
              <a:lnSpc>
                <a:spcPct val="90000"/>
              </a:lnSpc>
              <a:spcBef>
                <a:spcPts val="480"/>
              </a:spcBef>
              <a:spcAft>
                <a:spcPts val="0"/>
              </a:spcAft>
              <a:buClr>
                <a:schemeClr val="dk2"/>
              </a:buClr>
              <a:buSzPts val="2400"/>
              <a:buFont typeface="Arial"/>
              <a:buChar char="•"/>
            </a:pPr>
            <a:r>
              <a:rPr lang="en-US" sz="2400">
                <a:solidFill>
                  <a:schemeClr val="dk2"/>
                </a:solidFill>
              </a:rPr>
              <a:t>1513 - Ponce de León</a:t>
            </a:r>
            <a:r>
              <a:rPr lang="en-US" sz="2400"/>
              <a:t> searches for the Fountain of Youth</a:t>
            </a:r>
            <a:endParaRPr/>
          </a:p>
          <a:p>
            <a:pPr marL="342900" lvl="0" indent="-342900" algn="l" rtl="0">
              <a:lnSpc>
                <a:spcPct val="90000"/>
              </a:lnSpc>
              <a:spcBef>
                <a:spcPts val="560"/>
              </a:spcBef>
              <a:spcAft>
                <a:spcPts val="0"/>
              </a:spcAft>
              <a:buClr>
                <a:schemeClr val="dk1"/>
              </a:buClr>
              <a:buSzPts val="2800"/>
              <a:buFont typeface="Arial"/>
              <a:buChar char="•"/>
            </a:pPr>
            <a:r>
              <a:rPr lang="en-US" sz="2800"/>
              <a:t>1519 – 1522 – Ferdinand Magellan and crew sail around the world</a:t>
            </a:r>
            <a:endParaRPr/>
          </a:p>
          <a:p>
            <a:pPr marL="342900" lvl="0" indent="-342900" algn="l" rtl="0">
              <a:lnSpc>
                <a:spcPct val="90000"/>
              </a:lnSpc>
              <a:spcBef>
                <a:spcPts val="560"/>
              </a:spcBef>
              <a:spcAft>
                <a:spcPts val="0"/>
              </a:spcAft>
              <a:buClr>
                <a:schemeClr val="dk1"/>
              </a:buClr>
              <a:buSzPts val="2800"/>
              <a:buFont typeface="Arial"/>
              <a:buChar char="•"/>
            </a:pPr>
            <a:r>
              <a:rPr lang="en-US" sz="2800" b="1"/>
              <a:t>1534 – Cartier</a:t>
            </a:r>
            <a:r>
              <a:rPr lang="en-US" sz="2800"/>
              <a:t> arrives at the St Lawrence River and the Great lakes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p:nvPr/>
        </p:nvSpPr>
        <p:spPr>
          <a:xfrm>
            <a:off x="152400" y="142875"/>
            <a:ext cx="8763000" cy="27114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a:solidFill>
                  <a:schemeClr val="dk1"/>
                </a:solidFill>
                <a:latin typeface="Arial"/>
                <a:ea typeface="Arial"/>
                <a:cs typeface="Arial"/>
                <a:sym typeface="Arial"/>
              </a:rPr>
              <a:t>Jacques Cartier</a:t>
            </a:r>
            <a:r>
              <a:rPr lang="en-US" sz="3200">
                <a:solidFill>
                  <a:schemeClr val="dk1"/>
                </a:solidFill>
                <a:latin typeface="Arial"/>
                <a:ea typeface="Arial"/>
                <a:cs typeface="Arial"/>
                <a:sym typeface="Arial"/>
              </a:rPr>
              <a:t> was born in France.</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Not much is known of his life before 1534, when he departed on his first voyage. He was looking for a passage through or around North America to East Asia. </a:t>
            </a:r>
            <a:endParaRPr/>
          </a:p>
        </p:txBody>
      </p:sp>
      <p:pic>
        <p:nvPicPr>
          <p:cNvPr id="381" name="Google Shape;381;p57" descr="jacques-cartier2001"/>
          <p:cNvPicPr preferRelativeResize="0"/>
          <p:nvPr/>
        </p:nvPicPr>
        <p:blipFill rotWithShape="1">
          <a:blip r:embed="rId3">
            <a:alphaModFix/>
          </a:blip>
          <a:srcRect/>
          <a:stretch/>
        </p:blipFill>
        <p:spPr>
          <a:xfrm>
            <a:off x="4114800" y="3395663"/>
            <a:ext cx="5029200" cy="3462337"/>
          </a:xfrm>
          <a:prstGeom prst="rect">
            <a:avLst/>
          </a:prstGeom>
          <a:noFill/>
          <a:ln>
            <a:noFill/>
          </a:ln>
        </p:spPr>
      </p:pic>
      <p:pic>
        <p:nvPicPr>
          <p:cNvPr id="382" name="Google Shape;382;p57" descr="portrait_jacques_cartier"/>
          <p:cNvPicPr preferRelativeResize="0"/>
          <p:nvPr/>
        </p:nvPicPr>
        <p:blipFill rotWithShape="1">
          <a:blip r:embed="rId4">
            <a:alphaModFix/>
          </a:blip>
          <a:srcRect/>
          <a:stretch/>
        </p:blipFill>
        <p:spPr>
          <a:xfrm>
            <a:off x="0" y="2819400"/>
            <a:ext cx="4114800" cy="3292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8" name="Google Shape;388;p58" descr="north-america-map"/>
          <p:cNvPicPr preferRelativeResize="0"/>
          <p:nvPr/>
        </p:nvPicPr>
        <p:blipFill rotWithShape="1">
          <a:blip r:embed="rId3">
            <a:alphaModFix/>
          </a:blip>
          <a:srcRect/>
          <a:stretch/>
        </p:blipFill>
        <p:spPr>
          <a:xfrm>
            <a:off x="3057525" y="0"/>
            <a:ext cx="6086475" cy="4572000"/>
          </a:xfrm>
          <a:prstGeom prst="rect">
            <a:avLst/>
          </a:prstGeom>
          <a:noFill/>
          <a:ln w="9525" cap="flat" cmpd="sng">
            <a:solidFill>
              <a:schemeClr val="dk1"/>
            </a:solidFill>
            <a:prstDash val="solid"/>
            <a:miter lim="800000"/>
            <a:headEnd type="none" w="sm" len="sm"/>
            <a:tailEnd type="none" w="sm" len="sm"/>
          </a:ln>
        </p:spPr>
      </p:pic>
      <p:pic>
        <p:nvPicPr>
          <p:cNvPr id="389" name="Google Shape;389;p58" descr="C3S5a"/>
          <p:cNvPicPr preferRelativeResize="0"/>
          <p:nvPr/>
        </p:nvPicPr>
        <p:blipFill rotWithShape="1">
          <a:blip r:embed="rId4">
            <a:alphaModFix/>
          </a:blip>
          <a:srcRect/>
          <a:stretch/>
        </p:blipFill>
        <p:spPr>
          <a:xfrm>
            <a:off x="0" y="2400300"/>
            <a:ext cx="6248400" cy="44577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59" descr="nlc000848-v6"/>
          <p:cNvPicPr preferRelativeResize="0"/>
          <p:nvPr/>
        </p:nvPicPr>
        <p:blipFill rotWithShape="1">
          <a:blip r:embed="rId3">
            <a:alphaModFix/>
          </a:blip>
          <a:srcRect/>
          <a:stretch/>
        </p:blipFill>
        <p:spPr>
          <a:xfrm>
            <a:off x="0" y="46038"/>
            <a:ext cx="9144000" cy="6811962"/>
          </a:xfrm>
          <a:prstGeom prst="rect">
            <a:avLst/>
          </a:prstGeom>
          <a:noFill/>
          <a:ln>
            <a:noFill/>
          </a:ln>
        </p:spPr>
      </p:pic>
      <p:sp>
        <p:nvSpPr>
          <p:cNvPr id="395" name="Google Shape;395;p59"/>
          <p:cNvSpPr txBox="1"/>
          <p:nvPr/>
        </p:nvSpPr>
        <p:spPr>
          <a:xfrm>
            <a:off x="0" y="0"/>
            <a:ext cx="8763000" cy="193198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Cartier</a:t>
            </a:r>
            <a:r>
              <a:rPr lang="en-US" sz="2800">
                <a:solidFill>
                  <a:schemeClr val="dk1"/>
                </a:solidFill>
                <a:latin typeface="Arial"/>
                <a:ea typeface="Arial"/>
                <a:cs typeface="Arial"/>
                <a:sym typeface="Arial"/>
              </a:rPr>
              <a:t> made three voyages for France to the North</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American continent between 1534 and 1542. He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explored the St. Lawrence River and gave Canada</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its name</a:t>
            </a:r>
            <a:r>
              <a:rPr lang="en-US" sz="1800">
                <a:solidFill>
                  <a:schemeClr val="dk1"/>
                </a:solidFill>
                <a:latin typeface="Arial"/>
                <a:ea typeface="Arial"/>
                <a:cs typeface="Arial"/>
                <a:sym typeface="Arial"/>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401" name="Google Shape;401;p60" descr="Map%20cartier%201535"/>
          <p:cNvPicPr preferRelativeResize="0"/>
          <p:nvPr/>
        </p:nvPicPr>
        <p:blipFill rotWithShape="1">
          <a:blip r:embed="rId3">
            <a:alphaModFix/>
          </a:blip>
          <a:srcRect/>
          <a:stretch/>
        </p:blipFill>
        <p:spPr>
          <a:xfrm>
            <a:off x="0" y="0"/>
            <a:ext cx="7239000" cy="4675188"/>
          </a:xfrm>
          <a:prstGeom prst="rect">
            <a:avLst/>
          </a:prstGeom>
          <a:noFill/>
          <a:ln w="9525" cap="flat" cmpd="sng">
            <a:solidFill>
              <a:schemeClr val="dk1"/>
            </a:solidFill>
            <a:prstDash val="solid"/>
            <a:miter lim="800000"/>
            <a:headEnd type="none" w="sm" len="sm"/>
            <a:tailEnd type="none" w="sm" len="sm"/>
          </a:ln>
        </p:spPr>
      </p:pic>
      <p:pic>
        <p:nvPicPr>
          <p:cNvPr id="402" name="Google Shape;402;p60" descr="cartiermap"/>
          <p:cNvPicPr preferRelativeResize="0"/>
          <p:nvPr/>
        </p:nvPicPr>
        <p:blipFill rotWithShape="1">
          <a:blip r:embed="rId4">
            <a:alphaModFix/>
          </a:blip>
          <a:srcRect/>
          <a:stretch/>
        </p:blipFill>
        <p:spPr>
          <a:xfrm>
            <a:off x="2209800" y="3724275"/>
            <a:ext cx="6934200" cy="3133725"/>
          </a:xfrm>
          <a:prstGeom prst="rect">
            <a:avLst/>
          </a:prstGeom>
          <a:noFill/>
          <a:ln w="9525" cap="flat" cmpd="sng">
            <a:solidFill>
              <a:schemeClr val="dk1"/>
            </a:solidFill>
            <a:prstDash val="solid"/>
            <a:miter lim="800000"/>
            <a:headEnd type="none" w="sm" len="sm"/>
            <a:tailEnd type="none" w="sm" len="sm"/>
          </a:ln>
        </p:spPr>
      </p:pic>
      <p:pic>
        <p:nvPicPr>
          <p:cNvPr id="403" name="Google Shape;403;p60" descr="cartie1"/>
          <p:cNvPicPr preferRelativeResize="0"/>
          <p:nvPr/>
        </p:nvPicPr>
        <p:blipFill rotWithShape="1">
          <a:blip r:embed="rId5">
            <a:alphaModFix/>
          </a:blip>
          <a:srcRect/>
          <a:stretch/>
        </p:blipFill>
        <p:spPr>
          <a:xfrm>
            <a:off x="6240463" y="0"/>
            <a:ext cx="2903537" cy="38100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1"/>
          <p:cNvSpPr txBox="1">
            <a:spLocks noGrp="1"/>
          </p:cNvSpPr>
          <p:nvPr>
            <p:ph type="title"/>
          </p:nvPr>
        </p:nvSpPr>
        <p:spPr>
          <a:xfrm>
            <a:off x="533400" y="228600"/>
            <a:ext cx="8229600" cy="609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t>Exploration Timeline</a:t>
            </a:r>
            <a:endParaRPr/>
          </a:p>
        </p:txBody>
      </p:sp>
      <p:sp>
        <p:nvSpPr>
          <p:cNvPr id="409" name="Google Shape;409;p61"/>
          <p:cNvSpPr txBox="1">
            <a:spLocks noGrp="1"/>
          </p:cNvSpPr>
          <p:nvPr>
            <p:ph type="body" idx="1"/>
          </p:nvPr>
        </p:nvSpPr>
        <p:spPr>
          <a:xfrm>
            <a:off x="228600" y="990600"/>
            <a:ext cx="4495800" cy="5638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t>1492 – Columbus sails to New World</a:t>
            </a:r>
            <a:endParaRPr/>
          </a:p>
          <a:p>
            <a:pPr marL="342900" lvl="0" indent="-342900" algn="l" rtl="0">
              <a:spcBef>
                <a:spcPts val="480"/>
              </a:spcBef>
              <a:spcAft>
                <a:spcPts val="0"/>
              </a:spcAft>
              <a:buClr>
                <a:schemeClr val="dk1"/>
              </a:buClr>
              <a:buSzPts val="2400"/>
              <a:buFont typeface="Arial"/>
              <a:buChar char="•"/>
            </a:pPr>
            <a:r>
              <a:rPr lang="en-US" sz="2400"/>
              <a:t>1497 – John Cabot arrives Newfoundland</a:t>
            </a:r>
            <a:endParaRPr/>
          </a:p>
          <a:p>
            <a:pPr marL="342900" lvl="0" indent="-342900" algn="l" rtl="0">
              <a:spcBef>
                <a:spcPts val="480"/>
              </a:spcBef>
              <a:spcAft>
                <a:spcPts val="0"/>
              </a:spcAft>
              <a:buClr>
                <a:schemeClr val="dk1"/>
              </a:buClr>
              <a:buSzPts val="2400"/>
              <a:buFont typeface="Arial"/>
              <a:buChar char="•"/>
            </a:pPr>
            <a:r>
              <a:rPr lang="en-US" sz="2400"/>
              <a:t>1502 – Amerigo Vespucci returns from exploration of New World; American continents named after him by German mapmaker</a:t>
            </a:r>
            <a:endParaRPr/>
          </a:p>
          <a:p>
            <a:pPr marL="342900" lvl="0" indent="-342900" algn="l" rtl="0">
              <a:spcBef>
                <a:spcPts val="480"/>
              </a:spcBef>
              <a:spcAft>
                <a:spcPts val="0"/>
              </a:spcAft>
              <a:buClr>
                <a:schemeClr val="dk1"/>
              </a:buClr>
              <a:buSzPts val="2400"/>
              <a:buFont typeface="Arial"/>
              <a:buChar char="•"/>
            </a:pPr>
            <a:r>
              <a:rPr lang="en-US" sz="2400"/>
              <a:t>1513 – Balboa arrives eastern shore of Pacific</a:t>
            </a:r>
            <a:endParaRPr/>
          </a:p>
          <a:p>
            <a:pPr marL="342900" lvl="0" indent="-342900" algn="l" rtl="0">
              <a:spcBef>
                <a:spcPts val="480"/>
              </a:spcBef>
              <a:spcAft>
                <a:spcPts val="0"/>
              </a:spcAft>
              <a:buClr>
                <a:schemeClr val="dk2"/>
              </a:buClr>
              <a:buSzPts val="2400"/>
              <a:buFont typeface="Arial"/>
              <a:buChar char="•"/>
            </a:pPr>
            <a:r>
              <a:rPr lang="en-US" sz="2400">
                <a:solidFill>
                  <a:schemeClr val="dk2"/>
                </a:solidFill>
              </a:rPr>
              <a:t>1513 - Ponce de León</a:t>
            </a:r>
            <a:r>
              <a:rPr lang="en-US" sz="2400"/>
              <a:t> searches for the Fountain of Youth</a:t>
            </a:r>
            <a:endParaRPr/>
          </a:p>
        </p:txBody>
      </p:sp>
      <p:sp>
        <p:nvSpPr>
          <p:cNvPr id="410" name="Google Shape;410;p61"/>
          <p:cNvSpPr txBox="1">
            <a:spLocks noGrp="1"/>
          </p:cNvSpPr>
          <p:nvPr>
            <p:ph type="body" idx="2"/>
          </p:nvPr>
        </p:nvSpPr>
        <p:spPr>
          <a:xfrm>
            <a:off x="4876800" y="990600"/>
            <a:ext cx="4038600" cy="556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t>1519 – 1522 – Ferdinand Magellan and crew sail around the world</a:t>
            </a:r>
            <a:endParaRPr/>
          </a:p>
          <a:p>
            <a:pPr marL="342900" lvl="0" indent="-342900" algn="l" rtl="0">
              <a:spcBef>
                <a:spcPts val="480"/>
              </a:spcBef>
              <a:spcAft>
                <a:spcPts val="0"/>
              </a:spcAft>
              <a:buClr>
                <a:schemeClr val="dk1"/>
              </a:buClr>
              <a:buSzPts val="2400"/>
              <a:buFont typeface="Arial"/>
              <a:buChar char="•"/>
            </a:pPr>
            <a:r>
              <a:rPr lang="en-US" sz="2400"/>
              <a:t>1534 – Cartier arrives at the St Lawrence River and the Great lakes</a:t>
            </a:r>
            <a:endParaRPr/>
          </a:p>
          <a:p>
            <a:pPr marL="342900" lvl="0" indent="-342900" algn="l" rtl="0">
              <a:spcBef>
                <a:spcPts val="480"/>
              </a:spcBef>
              <a:spcAft>
                <a:spcPts val="0"/>
              </a:spcAft>
              <a:buClr>
                <a:schemeClr val="dk1"/>
              </a:buClr>
              <a:buSzPts val="2400"/>
              <a:buFont typeface="Arial"/>
              <a:buChar char="•"/>
            </a:pPr>
            <a:r>
              <a:rPr lang="en-US" sz="2400"/>
              <a:t>1539 – 1542 – Hernando De Soto explorers southeastern U.S.</a:t>
            </a:r>
            <a:endParaRPr/>
          </a:p>
          <a:p>
            <a:pPr marL="342900" lvl="0" indent="-342900" algn="l" rtl="0">
              <a:spcBef>
                <a:spcPts val="480"/>
              </a:spcBef>
              <a:spcAft>
                <a:spcPts val="0"/>
              </a:spcAft>
              <a:buClr>
                <a:schemeClr val="dk1"/>
              </a:buClr>
              <a:buSzPts val="2400"/>
              <a:buFont typeface="Arial"/>
              <a:buChar char="•"/>
            </a:pPr>
            <a:r>
              <a:rPr lang="en-US" sz="2400"/>
              <a:t>1577 – Sir Francis Drake becomes first European to sail around the world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2" descr="map_last2_voyages_small">
            <a:hlinkClick r:id="rId3"/>
          </p:cNvPr>
          <p:cNvPicPr preferRelativeResize="0"/>
          <p:nvPr/>
        </p:nvPicPr>
        <p:blipFill rotWithShape="1">
          <a:blip r:embed="rId4">
            <a:alphaModFix/>
          </a:blip>
          <a:srcRect/>
          <a:stretch/>
        </p:blipFill>
        <p:spPr>
          <a:xfrm>
            <a:off x="762000" y="2416175"/>
            <a:ext cx="7772400" cy="4441825"/>
          </a:xfrm>
          <a:prstGeom prst="rect">
            <a:avLst/>
          </a:prstGeom>
          <a:noFill/>
          <a:ln w="9525" cap="flat" cmpd="sng">
            <a:solidFill>
              <a:schemeClr val="dk1"/>
            </a:solidFill>
            <a:prstDash val="solid"/>
            <a:miter lim="800000"/>
            <a:headEnd type="none" w="sm" len="sm"/>
            <a:tailEnd type="none" w="sm" len="sm"/>
          </a:ln>
        </p:spPr>
      </p:pic>
      <p:sp>
        <p:nvSpPr>
          <p:cNvPr id="416" name="Google Shape;416;p62"/>
          <p:cNvSpPr txBox="1">
            <a:spLocks noGrp="1"/>
          </p:cNvSpPr>
          <p:nvPr>
            <p:ph type="title"/>
          </p:nvPr>
        </p:nvSpPr>
        <p:spPr>
          <a:xfrm>
            <a:off x="0" y="0"/>
            <a:ext cx="9144000" cy="25908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a:t>Henry Hudson</a:t>
            </a:r>
            <a:r>
              <a:rPr lang="en-US" sz="3200"/>
              <a:t> was the first European to explore the Hudson River throughout its navigable length and leave behind a detailed description of his voyage.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305800" cy="7921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t>English                     Spanish</a:t>
            </a:r>
            <a:endParaRPr/>
          </a:p>
        </p:txBody>
      </p:sp>
      <p:sp>
        <p:nvSpPr>
          <p:cNvPr id="117" name="Google Shape;117;p18"/>
          <p:cNvSpPr txBox="1">
            <a:spLocks noGrp="1"/>
          </p:cNvSpPr>
          <p:nvPr>
            <p:ph type="body" idx="1"/>
          </p:nvPr>
        </p:nvSpPr>
        <p:spPr>
          <a:xfrm>
            <a:off x="152400" y="1371600"/>
            <a:ext cx="40386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b="1"/>
              <a:t>John Cabot (Italian)</a:t>
            </a:r>
            <a:endParaRPr/>
          </a:p>
          <a:p>
            <a:pPr marL="342900" lvl="0" indent="-342900" algn="l" rtl="0">
              <a:spcBef>
                <a:spcPts val="560"/>
              </a:spcBef>
              <a:spcAft>
                <a:spcPts val="0"/>
              </a:spcAft>
              <a:buClr>
                <a:schemeClr val="dk1"/>
              </a:buClr>
              <a:buSzPts val="2800"/>
              <a:buFont typeface="Arial"/>
              <a:buChar char="•"/>
            </a:pPr>
            <a:r>
              <a:rPr lang="en-US" sz="2800"/>
              <a:t>Sebastian Cabot</a:t>
            </a:r>
            <a:endParaRPr/>
          </a:p>
          <a:p>
            <a:pPr marL="342900" lvl="0" indent="-342900" algn="l" rtl="0">
              <a:spcBef>
                <a:spcPts val="560"/>
              </a:spcBef>
              <a:spcAft>
                <a:spcPts val="0"/>
              </a:spcAft>
              <a:buClr>
                <a:schemeClr val="dk1"/>
              </a:buClr>
              <a:buSzPts val="2800"/>
              <a:buFont typeface="Arial"/>
              <a:buChar char="•"/>
            </a:pPr>
            <a:r>
              <a:rPr lang="en-US" sz="2800"/>
              <a:t>James Cook</a:t>
            </a:r>
            <a:endParaRPr/>
          </a:p>
          <a:p>
            <a:pPr marL="342900" lvl="0" indent="-342900" algn="l" rtl="0">
              <a:spcBef>
                <a:spcPts val="560"/>
              </a:spcBef>
              <a:spcAft>
                <a:spcPts val="0"/>
              </a:spcAft>
              <a:buClr>
                <a:schemeClr val="dk1"/>
              </a:buClr>
              <a:buSzPts val="2800"/>
              <a:buFont typeface="Arial"/>
              <a:buChar char="•"/>
            </a:pPr>
            <a:r>
              <a:rPr lang="en-US" sz="2800"/>
              <a:t>Sir Francis Drake</a:t>
            </a:r>
            <a:endParaRPr/>
          </a:p>
          <a:p>
            <a:pPr marL="342900" lvl="0" indent="-342900" algn="l" rtl="0">
              <a:spcBef>
                <a:spcPts val="560"/>
              </a:spcBef>
              <a:spcAft>
                <a:spcPts val="0"/>
              </a:spcAft>
              <a:buClr>
                <a:schemeClr val="dk1"/>
              </a:buClr>
              <a:buSzPts val="2800"/>
              <a:buFont typeface="Arial"/>
              <a:buChar char="•"/>
            </a:pPr>
            <a:r>
              <a:rPr lang="en-US" sz="2800" b="1"/>
              <a:t>Henry Hudson (for the Dutch)</a:t>
            </a:r>
            <a:endParaRPr/>
          </a:p>
        </p:txBody>
      </p:sp>
      <p:sp>
        <p:nvSpPr>
          <p:cNvPr id="118" name="Google Shape;118;p18"/>
          <p:cNvSpPr txBox="1">
            <a:spLocks noGrp="1"/>
          </p:cNvSpPr>
          <p:nvPr>
            <p:ph type="body" idx="2"/>
          </p:nvPr>
        </p:nvSpPr>
        <p:spPr>
          <a:xfrm>
            <a:off x="4343400" y="1371600"/>
            <a:ext cx="4572000" cy="502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b="1"/>
              <a:t>Vasco Núñez de Balboa</a:t>
            </a:r>
            <a:endParaRPr/>
          </a:p>
          <a:p>
            <a:pPr marL="342900" lvl="0" indent="-342900" algn="l" rtl="0">
              <a:spcBef>
                <a:spcPts val="560"/>
              </a:spcBef>
              <a:spcAft>
                <a:spcPts val="0"/>
              </a:spcAft>
              <a:buClr>
                <a:schemeClr val="dk1"/>
              </a:buClr>
              <a:buSzPts val="2800"/>
              <a:buFont typeface="Arial"/>
              <a:buChar char="•"/>
            </a:pPr>
            <a:r>
              <a:rPr lang="en-US" sz="2800"/>
              <a:t>Juan Cabrillo (Portuguese</a:t>
            </a:r>
            <a:endParaRPr/>
          </a:p>
          <a:p>
            <a:pPr marL="342900" lvl="0" indent="-342900" algn="l" rtl="0">
              <a:spcBef>
                <a:spcPts val="560"/>
              </a:spcBef>
              <a:spcAft>
                <a:spcPts val="0"/>
              </a:spcAft>
              <a:buClr>
                <a:schemeClr val="dk1"/>
              </a:buClr>
              <a:buSzPts val="2800"/>
              <a:buFont typeface="Arial"/>
              <a:buChar char="•"/>
            </a:pPr>
            <a:r>
              <a:rPr lang="en-US" sz="2800" b="1"/>
              <a:t>Christopher Columbus (Italian)</a:t>
            </a:r>
            <a:endParaRPr/>
          </a:p>
          <a:p>
            <a:pPr marL="342900" lvl="0" indent="-342900" algn="l" rtl="0">
              <a:spcBef>
                <a:spcPts val="560"/>
              </a:spcBef>
              <a:spcAft>
                <a:spcPts val="0"/>
              </a:spcAft>
              <a:buClr>
                <a:schemeClr val="dk1"/>
              </a:buClr>
              <a:buSzPts val="2800"/>
              <a:buFont typeface="Arial"/>
              <a:buChar char="•"/>
            </a:pPr>
            <a:r>
              <a:rPr lang="en-US" sz="2800"/>
              <a:t>Francisco Coronado</a:t>
            </a:r>
            <a:endParaRPr/>
          </a:p>
          <a:p>
            <a:pPr marL="342900" lvl="0" indent="-342900" algn="l" rtl="0">
              <a:spcBef>
                <a:spcPts val="560"/>
              </a:spcBef>
              <a:spcAft>
                <a:spcPts val="0"/>
              </a:spcAft>
              <a:buClr>
                <a:schemeClr val="dk1"/>
              </a:buClr>
              <a:buSzPts val="2800"/>
              <a:buFont typeface="Arial"/>
              <a:buChar char="•"/>
            </a:pPr>
            <a:r>
              <a:rPr lang="en-US" sz="2800"/>
              <a:t>Hernando de Soto</a:t>
            </a:r>
            <a:endParaRPr/>
          </a:p>
          <a:p>
            <a:pPr marL="342900" lvl="0" indent="-342900" algn="l" rtl="0">
              <a:spcBef>
                <a:spcPts val="560"/>
              </a:spcBef>
              <a:spcAft>
                <a:spcPts val="0"/>
              </a:spcAft>
              <a:buClr>
                <a:schemeClr val="dk1"/>
              </a:buClr>
              <a:buSzPts val="2800"/>
              <a:buFont typeface="Arial"/>
              <a:buChar char="•"/>
            </a:pPr>
            <a:r>
              <a:rPr lang="en-US" sz="2800"/>
              <a:t>Francisco Pizarro</a:t>
            </a:r>
            <a:endParaRPr/>
          </a:p>
          <a:p>
            <a:pPr marL="342900" lvl="0" indent="-342900" algn="l" rtl="0">
              <a:spcBef>
                <a:spcPts val="560"/>
              </a:spcBef>
              <a:spcAft>
                <a:spcPts val="0"/>
              </a:spcAft>
              <a:buClr>
                <a:schemeClr val="dk1"/>
              </a:buClr>
              <a:buSzPts val="2800"/>
              <a:buFont typeface="Arial"/>
              <a:buChar char="•"/>
            </a:pPr>
            <a:r>
              <a:rPr lang="en-US" sz="2800" b="1"/>
              <a:t>Juan Ponce de León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3" descr="henry-hudson-2"/>
          <p:cNvPicPr preferRelativeResize="0"/>
          <p:nvPr/>
        </p:nvPicPr>
        <p:blipFill rotWithShape="1">
          <a:blip r:embed="rId3">
            <a:alphaModFix/>
          </a:blip>
          <a:srcRect/>
          <a:stretch/>
        </p:blipFill>
        <p:spPr>
          <a:xfrm>
            <a:off x="0" y="2857500"/>
            <a:ext cx="5715000" cy="4000500"/>
          </a:xfrm>
          <a:prstGeom prst="rect">
            <a:avLst/>
          </a:prstGeom>
          <a:noFill/>
          <a:ln w="9525" cap="flat" cmpd="sng">
            <a:solidFill>
              <a:schemeClr val="dk1"/>
            </a:solidFill>
            <a:prstDash val="solid"/>
            <a:miter lim="800000"/>
            <a:headEnd type="none" w="sm" len="sm"/>
            <a:tailEnd type="none" w="sm" len="sm"/>
          </a:ln>
        </p:spPr>
      </p:pic>
      <p:pic>
        <p:nvPicPr>
          <p:cNvPr id="422" name="Google Shape;422;p63" descr="voyage01"/>
          <p:cNvPicPr preferRelativeResize="0"/>
          <p:nvPr/>
        </p:nvPicPr>
        <p:blipFill rotWithShape="1">
          <a:blip r:embed="rId4">
            <a:alphaModFix/>
          </a:blip>
          <a:srcRect/>
          <a:stretch/>
        </p:blipFill>
        <p:spPr>
          <a:xfrm>
            <a:off x="4746625" y="0"/>
            <a:ext cx="4397375" cy="57912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228600" y="274638"/>
            <a:ext cx="8686800" cy="1143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a:t>Henry Hudson:   an Englishman in Dutch service                1565  -  1611</a:t>
            </a:r>
            <a:endParaRPr sz="3600"/>
          </a:p>
        </p:txBody>
      </p:sp>
      <p:pic>
        <p:nvPicPr>
          <p:cNvPr id="428" name="Google Shape;428;p64" descr="halfmoon"/>
          <p:cNvPicPr preferRelativeResize="0"/>
          <p:nvPr/>
        </p:nvPicPr>
        <p:blipFill rotWithShape="1">
          <a:blip r:embed="rId3">
            <a:alphaModFix/>
          </a:blip>
          <a:srcRect/>
          <a:stretch/>
        </p:blipFill>
        <p:spPr>
          <a:xfrm>
            <a:off x="6991350" y="2962275"/>
            <a:ext cx="2152650" cy="3895725"/>
          </a:xfrm>
          <a:prstGeom prst="rect">
            <a:avLst/>
          </a:prstGeom>
          <a:noFill/>
          <a:ln w="9525" cap="flat" cmpd="sng">
            <a:solidFill>
              <a:schemeClr val="dk1"/>
            </a:solidFill>
            <a:prstDash val="solid"/>
            <a:miter lim="800000"/>
            <a:headEnd type="none" w="sm" len="sm"/>
            <a:tailEnd type="none" w="sm" len="sm"/>
          </a:ln>
        </p:spPr>
      </p:pic>
      <p:sp>
        <p:nvSpPr>
          <p:cNvPr id="429" name="Google Shape;429;p64"/>
          <p:cNvSpPr txBox="1"/>
          <p:nvPr/>
        </p:nvSpPr>
        <p:spPr>
          <a:xfrm>
            <a:off x="0" y="1600200"/>
            <a:ext cx="8235950" cy="496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The HALF MOON was owned by Dutch East</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India Company and sailed by Henry Hudson.</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Hudson sailed northeast in April 1609.</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When blocked by ice, he disregarded</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Orders and sailed his ship across the</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Atlantic to search for a Northwest</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Passage. On this voyage he sailed</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up the Hudson River as far as Albany</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 giving the Dutch their claim to the</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area.</a:t>
            </a:r>
            <a:r>
              <a:rPr lang="en-US" sz="1800">
                <a:solidFill>
                  <a:schemeClr val="dk1"/>
                </a:solidFill>
                <a:latin typeface="Arial"/>
                <a:ea typeface="Arial"/>
                <a:cs typeface="Arial"/>
                <a:sym typeface="Arial"/>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65" descr="hudson"/>
          <p:cNvPicPr preferRelativeResize="0"/>
          <p:nvPr/>
        </p:nvPicPr>
        <p:blipFill rotWithShape="1">
          <a:blip r:embed="rId3">
            <a:alphaModFix/>
          </a:blip>
          <a:srcRect/>
          <a:stretch/>
        </p:blipFill>
        <p:spPr>
          <a:xfrm>
            <a:off x="0" y="184150"/>
            <a:ext cx="9144000" cy="6673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66" descr="half-moon-postcar"/>
          <p:cNvPicPr preferRelativeResize="0"/>
          <p:nvPr/>
        </p:nvPicPr>
        <p:blipFill rotWithShape="1">
          <a:blip r:embed="rId3">
            <a:alphaModFix/>
          </a:blip>
          <a:srcRect/>
          <a:stretch/>
        </p:blipFill>
        <p:spPr>
          <a:xfrm>
            <a:off x="155575" y="46038"/>
            <a:ext cx="5864225" cy="3763962"/>
          </a:xfrm>
          <a:prstGeom prst="rect">
            <a:avLst/>
          </a:prstGeom>
          <a:noFill/>
          <a:ln>
            <a:noFill/>
          </a:ln>
        </p:spPr>
      </p:pic>
      <p:pic>
        <p:nvPicPr>
          <p:cNvPr id="440" name="Google Shape;440;p66" descr="voyage04"/>
          <p:cNvPicPr preferRelativeResize="0"/>
          <p:nvPr/>
        </p:nvPicPr>
        <p:blipFill rotWithShape="1">
          <a:blip r:embed="rId4">
            <a:alphaModFix/>
          </a:blip>
          <a:srcRect/>
          <a:stretch/>
        </p:blipFill>
        <p:spPr>
          <a:xfrm>
            <a:off x="5334000" y="1676400"/>
            <a:ext cx="3484563" cy="5181600"/>
          </a:xfrm>
          <a:prstGeom prst="rect">
            <a:avLst/>
          </a:prstGeom>
          <a:noFill/>
          <a:ln w="9525" cap="flat" cmpd="sng">
            <a:solidFill>
              <a:schemeClr val="dk1"/>
            </a:solidFill>
            <a:prstDash val="solid"/>
            <a:miter lim="800000"/>
            <a:headEnd type="none" w="sm" len="sm"/>
            <a:tailEnd type="none" w="sm" len="sm"/>
          </a:ln>
        </p:spPr>
      </p:pic>
      <p:sp>
        <p:nvSpPr>
          <p:cNvPr id="441" name="Google Shape;441;p66"/>
          <p:cNvSpPr/>
          <p:nvPr/>
        </p:nvSpPr>
        <p:spPr>
          <a:xfrm>
            <a:off x="304800" y="4338638"/>
            <a:ext cx="4986338" cy="138271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rPr>
              <a:t>-</a:t>
            </a:r>
            <a:r>
              <a:rPr lang="en-US" sz="2800">
                <a:solidFill>
                  <a:schemeClr val="dk1"/>
                </a:solidFill>
                <a:latin typeface="Arial"/>
                <a:ea typeface="Arial"/>
                <a:cs typeface="Arial"/>
                <a:sym typeface="Arial"/>
              </a:rPr>
              <a:t>the Hudson River,</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Hudson Strait, and Hudson</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Bay – are all named after him</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7"/>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While, Hudson is credited with “discovering” the location which is now New York City </a:t>
            </a:r>
            <a:r>
              <a:rPr lang="en-US" sz="2800"/>
              <a:t>(although da Verrazzano had previously sailed by the area in 1524).</a:t>
            </a:r>
            <a:r>
              <a:rPr lang="en-US" sz="3200"/>
              <a:t> Hudson sailed into New York's harbor on September 3, 1609 and noted what an excellent harbor it was. He sailed</a:t>
            </a:r>
            <a:br>
              <a:rPr lang="en-US" sz="3200"/>
            </a:br>
            <a:r>
              <a:rPr lang="en-US" sz="3200"/>
              <a:t>up the river 150 miles</a:t>
            </a:r>
            <a:br>
              <a:rPr lang="en-US" sz="3200"/>
            </a:br>
            <a:r>
              <a:rPr lang="en-US" sz="3200"/>
              <a:t>and noted the rich land,</a:t>
            </a:r>
            <a:br>
              <a:rPr lang="en-US" sz="3200"/>
            </a:br>
            <a:r>
              <a:rPr lang="en-US" sz="3200"/>
              <a:t>but realized it was not a</a:t>
            </a:r>
            <a:br>
              <a:rPr lang="en-US" sz="3200"/>
            </a:br>
            <a:r>
              <a:rPr lang="en-US" sz="3200"/>
              <a:t>waterway to India. His</a:t>
            </a:r>
            <a:br>
              <a:rPr lang="en-US" sz="3200"/>
            </a:br>
            <a:r>
              <a:rPr lang="en-US" sz="3200"/>
              <a:t>reports resulted in many</a:t>
            </a:r>
            <a:br>
              <a:rPr lang="en-US" sz="3200"/>
            </a:br>
            <a:r>
              <a:rPr lang="en-US" sz="3200"/>
              <a:t>Dutch settlements in</a:t>
            </a:r>
            <a:br>
              <a:rPr lang="en-US" sz="3200"/>
            </a:br>
            <a:r>
              <a:rPr lang="en-US" sz="3200"/>
              <a:t>the area.</a:t>
            </a:r>
            <a:endParaRPr/>
          </a:p>
        </p:txBody>
      </p:sp>
      <p:pic>
        <p:nvPicPr>
          <p:cNvPr id="447" name="Google Shape;447;p67" descr="henry-hudson-3"/>
          <p:cNvPicPr preferRelativeResize="0"/>
          <p:nvPr/>
        </p:nvPicPr>
        <p:blipFill rotWithShape="1">
          <a:blip r:embed="rId3">
            <a:alphaModFix/>
          </a:blip>
          <a:srcRect/>
          <a:stretch/>
        </p:blipFill>
        <p:spPr>
          <a:xfrm>
            <a:off x="4572000" y="2825750"/>
            <a:ext cx="4572000" cy="403225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8" descr="hh3"/>
          <p:cNvPicPr preferRelativeResize="0"/>
          <p:nvPr/>
        </p:nvPicPr>
        <p:blipFill rotWithShape="1">
          <a:blip r:embed="rId3">
            <a:alphaModFix/>
          </a:blip>
          <a:srcRect/>
          <a:stretch/>
        </p:blipFill>
        <p:spPr>
          <a:xfrm>
            <a:off x="0" y="0"/>
            <a:ext cx="9144000" cy="4994275"/>
          </a:xfrm>
          <a:prstGeom prst="rect">
            <a:avLst/>
          </a:prstGeom>
          <a:noFill/>
          <a:ln>
            <a:noFill/>
          </a:ln>
        </p:spPr>
      </p:pic>
      <p:pic>
        <p:nvPicPr>
          <p:cNvPr id="453" name="Google Shape;453;p68" descr="hudson2"/>
          <p:cNvPicPr preferRelativeResize="0"/>
          <p:nvPr/>
        </p:nvPicPr>
        <p:blipFill rotWithShape="1">
          <a:blip r:embed="rId4">
            <a:alphaModFix/>
          </a:blip>
          <a:srcRect/>
          <a:stretch/>
        </p:blipFill>
        <p:spPr>
          <a:xfrm>
            <a:off x="3733800" y="2381250"/>
            <a:ext cx="5410200" cy="4476750"/>
          </a:xfrm>
          <a:prstGeom prst="rect">
            <a:avLst/>
          </a:prstGeom>
          <a:noFill/>
          <a:ln w="9525" cap="flat" cmpd="sng">
            <a:solidFill>
              <a:schemeClr val="dk1"/>
            </a:solidFill>
            <a:prstDash val="solid"/>
            <a:miter lim="800000"/>
            <a:headEnd type="none" w="sm" len="sm"/>
            <a:tailEnd type="none" w="sm" len="sm"/>
          </a:ln>
        </p:spPr>
      </p:pic>
      <p:pic>
        <p:nvPicPr>
          <p:cNvPr id="454" name="Google Shape;454;p68" descr="Hudson_River_map"/>
          <p:cNvPicPr preferRelativeResize="0"/>
          <p:nvPr/>
        </p:nvPicPr>
        <p:blipFill rotWithShape="1">
          <a:blip r:embed="rId5">
            <a:alphaModFix/>
          </a:blip>
          <a:srcRect/>
          <a:stretch/>
        </p:blipFill>
        <p:spPr>
          <a:xfrm>
            <a:off x="0" y="3124200"/>
            <a:ext cx="3733800" cy="37338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9" descr="vickers_map_b"/>
          <p:cNvPicPr preferRelativeResize="0"/>
          <p:nvPr/>
        </p:nvPicPr>
        <p:blipFill rotWithShape="1">
          <a:blip r:embed="rId3">
            <a:alphaModFix/>
          </a:blip>
          <a:srcRect/>
          <a:stretch/>
        </p:blipFill>
        <p:spPr>
          <a:xfrm>
            <a:off x="0" y="0"/>
            <a:ext cx="5978525" cy="6858000"/>
          </a:xfrm>
          <a:prstGeom prst="rect">
            <a:avLst/>
          </a:prstGeom>
          <a:noFill/>
          <a:ln>
            <a:noFill/>
          </a:ln>
        </p:spPr>
      </p:pic>
      <p:pic>
        <p:nvPicPr>
          <p:cNvPr id="460" name="Google Shape;460;p69" descr="NewYorkMap01"/>
          <p:cNvPicPr preferRelativeResize="0"/>
          <p:nvPr/>
        </p:nvPicPr>
        <p:blipFill rotWithShape="1">
          <a:blip r:embed="rId4">
            <a:alphaModFix/>
          </a:blip>
          <a:srcRect/>
          <a:stretch/>
        </p:blipFill>
        <p:spPr>
          <a:xfrm>
            <a:off x="4267200" y="0"/>
            <a:ext cx="4876800" cy="3638550"/>
          </a:xfrm>
          <a:prstGeom prst="rect">
            <a:avLst/>
          </a:prstGeom>
          <a:noFill/>
          <a:ln w="9525" cap="flat" cmpd="sng">
            <a:solidFill>
              <a:schemeClr val="dk1"/>
            </a:solidFill>
            <a:prstDash val="solid"/>
            <a:miter lim="800000"/>
            <a:headEnd type="none" w="sm" len="sm"/>
            <a:tailEnd type="none" w="sm" len="sm"/>
          </a:ln>
        </p:spPr>
      </p:pic>
      <p:pic>
        <p:nvPicPr>
          <p:cNvPr id="461" name="Google Shape;461;p69" descr="Sept11HistoryHenryHudsonNYIndians1609"/>
          <p:cNvPicPr preferRelativeResize="0"/>
          <p:nvPr/>
        </p:nvPicPr>
        <p:blipFill rotWithShape="1">
          <a:blip r:embed="rId5">
            <a:alphaModFix/>
          </a:blip>
          <a:srcRect/>
          <a:stretch/>
        </p:blipFill>
        <p:spPr>
          <a:xfrm>
            <a:off x="4648200" y="3621088"/>
            <a:ext cx="4495800" cy="3236912"/>
          </a:xfrm>
          <a:prstGeom prst="rect">
            <a:avLst/>
          </a:prstGeom>
          <a:noFill/>
          <a:ln w="38100" cap="flat" cmpd="sng">
            <a:solidFill>
              <a:srgbClr val="000000"/>
            </a:solidFill>
            <a:prstDash val="solid"/>
            <a:miter lim="800000"/>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70" descr="BySunandStars"/>
          <p:cNvPicPr preferRelativeResize="0"/>
          <p:nvPr/>
        </p:nvPicPr>
        <p:blipFill rotWithShape="1">
          <a:blip r:embed="rId3">
            <a:alphaModFix/>
          </a:blip>
          <a:srcRect/>
          <a:stretch/>
        </p:blipFill>
        <p:spPr>
          <a:xfrm>
            <a:off x="0" y="639763"/>
            <a:ext cx="9144000" cy="6218237"/>
          </a:xfrm>
          <a:prstGeom prst="rect">
            <a:avLst/>
          </a:prstGeom>
          <a:noFill/>
          <a:ln>
            <a:noFill/>
          </a:ln>
        </p:spPr>
      </p:pic>
      <p:sp>
        <p:nvSpPr>
          <p:cNvPr id="467" name="Google Shape;467;p70"/>
          <p:cNvSpPr txBox="1"/>
          <p:nvPr/>
        </p:nvSpPr>
        <p:spPr>
          <a:xfrm>
            <a:off x="288925" y="1636713"/>
            <a:ext cx="3295650" cy="366712"/>
          </a:xfrm>
          <a:prstGeom prst="rect">
            <a:avLst/>
          </a:prstGeom>
          <a:solidFill>
            <a:srgbClr val="0000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1"/>
          <p:cNvSpPr txBox="1">
            <a:spLocks noGrp="1"/>
          </p:cNvSpPr>
          <p:nvPr>
            <p:ph type="title"/>
          </p:nvPr>
        </p:nvSpPr>
        <p:spPr>
          <a:xfrm>
            <a:off x="228600" y="274638"/>
            <a:ext cx="8686800" cy="6049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There are many </a:t>
            </a:r>
            <a:r>
              <a:rPr lang="en-US" sz="3600" b="1"/>
              <a:t>myths</a:t>
            </a:r>
            <a:r>
              <a:rPr lang="en-US" sz="2800"/>
              <a:t> surrounding Columbus’ voyages. He did not set out to prove the Earth was round; by then, everyone knew that it was not flat. The Queen did not sell the crown jewels to fund any of his voyages and Columbus never saw the mainland United States. </a:t>
            </a:r>
            <a:br>
              <a:rPr lang="en-US" sz="2800"/>
            </a:br>
            <a:r>
              <a:rPr lang="en-US" sz="2800"/>
              <a:t/>
            </a:r>
            <a:br>
              <a:rPr lang="en-US" sz="2800"/>
            </a:br>
            <a:r>
              <a:rPr lang="en-US" sz="2800"/>
              <a:t>Some people also resent that Columbus was credited with “discovering America”. In fact, a Norse village dating back around 1003 was discovered in 1960, meaning that the Norse were the first Europeans to set foot in the Americas.</a:t>
            </a:r>
            <a:r>
              <a:rPr lang="en-US" sz="2400"/>
              <a:t> </a:t>
            </a:r>
            <a:br>
              <a:rPr lang="en-US" sz="2400"/>
            </a:b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72" descr="103661-050-62B539FD"/>
          <p:cNvPicPr preferRelativeResize="0"/>
          <p:nvPr/>
        </p:nvPicPr>
        <p:blipFill rotWithShape="1">
          <a:blip r:embed="rId3">
            <a:alphaModFix/>
          </a:blip>
          <a:srcRect/>
          <a:stretch/>
        </p:blipFill>
        <p:spPr>
          <a:xfrm>
            <a:off x="0" y="0"/>
            <a:ext cx="6588125" cy="6858000"/>
          </a:xfrm>
          <a:prstGeom prst="rect">
            <a:avLst/>
          </a:prstGeom>
          <a:noFill/>
          <a:ln>
            <a:noFill/>
          </a:ln>
        </p:spPr>
      </p:pic>
      <p:pic>
        <p:nvPicPr>
          <p:cNvPr id="478" name="Google Shape;478;p72" descr="title"/>
          <p:cNvPicPr preferRelativeResize="0"/>
          <p:nvPr/>
        </p:nvPicPr>
        <p:blipFill rotWithShape="1">
          <a:blip r:embed="rId4">
            <a:alphaModFix/>
          </a:blip>
          <a:srcRect/>
          <a:stretch/>
        </p:blipFill>
        <p:spPr>
          <a:xfrm>
            <a:off x="3352800" y="5029200"/>
            <a:ext cx="5334000" cy="1474788"/>
          </a:xfrm>
          <a:prstGeom prst="rect">
            <a:avLst/>
          </a:prstGeom>
          <a:solidFill>
            <a:schemeClr val="lt1"/>
          </a:solidFill>
          <a:ln w="9525" cap="flat" cmpd="sng">
            <a:solidFill>
              <a:schemeClr val="dk1"/>
            </a:solidFill>
            <a:prstDash val="solid"/>
            <a:miter lim="800000"/>
            <a:headEnd type="none" w="sm" len="sm"/>
            <a:tailEnd type="none" w="sm" len="sm"/>
          </a:ln>
        </p:spPr>
      </p:pic>
      <p:pic>
        <p:nvPicPr>
          <p:cNvPr id="479" name="Google Shape;479;p72" descr="columbus"/>
          <p:cNvPicPr preferRelativeResize="0"/>
          <p:nvPr/>
        </p:nvPicPr>
        <p:blipFill rotWithShape="1">
          <a:blip r:embed="rId5">
            <a:alphaModFix/>
          </a:blip>
          <a:srcRect/>
          <a:stretch/>
        </p:blipFill>
        <p:spPr>
          <a:xfrm>
            <a:off x="0" y="0"/>
            <a:ext cx="3314700" cy="28479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457200" y="274638"/>
            <a:ext cx="8229600" cy="9445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t>French                  Portuguese</a:t>
            </a:r>
            <a:endParaRPr/>
          </a:p>
        </p:txBody>
      </p:sp>
      <p:sp>
        <p:nvSpPr>
          <p:cNvPr id="124" name="Google Shape;124;p19"/>
          <p:cNvSpPr txBox="1">
            <a:spLocks noGrp="1"/>
          </p:cNvSpPr>
          <p:nvPr>
            <p:ph type="body" idx="1"/>
          </p:nvPr>
        </p:nvSpPr>
        <p:spPr>
          <a:xfrm>
            <a:off x="304800" y="1600200"/>
            <a:ext cx="40386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b="1"/>
              <a:t>Jacques Cartier</a:t>
            </a:r>
            <a:endParaRPr/>
          </a:p>
          <a:p>
            <a:pPr marL="342900" lvl="0" indent="-342900" algn="l" rtl="0">
              <a:spcBef>
                <a:spcPts val="560"/>
              </a:spcBef>
              <a:spcAft>
                <a:spcPts val="0"/>
              </a:spcAft>
              <a:buClr>
                <a:schemeClr val="dk1"/>
              </a:buClr>
              <a:buSzPts val="2800"/>
              <a:buFont typeface="Arial"/>
              <a:buChar char="•"/>
            </a:pPr>
            <a:r>
              <a:rPr lang="en-US" sz="2800"/>
              <a:t>Samuel de Champlain</a:t>
            </a:r>
            <a:endParaRPr/>
          </a:p>
          <a:p>
            <a:pPr marL="342900" lvl="0" indent="-342900" algn="l" rtl="0">
              <a:spcBef>
                <a:spcPts val="560"/>
              </a:spcBef>
              <a:spcAft>
                <a:spcPts val="0"/>
              </a:spcAft>
              <a:buClr>
                <a:schemeClr val="dk1"/>
              </a:buClr>
              <a:buSzPts val="2800"/>
              <a:buFont typeface="Arial"/>
              <a:buChar char="•"/>
            </a:pPr>
            <a:r>
              <a:rPr lang="en-US" sz="2800"/>
              <a:t>Rene Robert de Lasalle</a:t>
            </a:r>
            <a:endParaRPr/>
          </a:p>
        </p:txBody>
      </p:sp>
      <p:sp>
        <p:nvSpPr>
          <p:cNvPr id="125" name="Google Shape;125;p19"/>
          <p:cNvSpPr txBox="1">
            <a:spLocks noGrp="1"/>
          </p:cNvSpPr>
          <p:nvPr>
            <p:ph type="body" idx="2"/>
          </p:nvPr>
        </p:nvSpPr>
        <p:spPr>
          <a:xfrm>
            <a:off x="4800600" y="1600200"/>
            <a:ext cx="40386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a:t>Prince Henry the Navigator</a:t>
            </a:r>
            <a:endParaRPr/>
          </a:p>
          <a:p>
            <a:pPr marL="342900" lvl="0" indent="-342900" algn="l" rtl="0">
              <a:spcBef>
                <a:spcPts val="560"/>
              </a:spcBef>
              <a:spcAft>
                <a:spcPts val="0"/>
              </a:spcAft>
              <a:buClr>
                <a:schemeClr val="dk1"/>
              </a:buClr>
              <a:buSzPts val="2800"/>
              <a:buFont typeface="Arial"/>
              <a:buChar char="•"/>
            </a:pPr>
            <a:r>
              <a:rPr lang="en-US" sz="2800"/>
              <a:t>Juan Cabrillo (for Spain)</a:t>
            </a:r>
            <a:endParaRPr/>
          </a:p>
          <a:p>
            <a:pPr marL="342900" lvl="0" indent="-342900" algn="l" rtl="0">
              <a:spcBef>
                <a:spcPts val="560"/>
              </a:spcBef>
              <a:spcAft>
                <a:spcPts val="0"/>
              </a:spcAft>
              <a:buClr>
                <a:schemeClr val="dk1"/>
              </a:buClr>
              <a:buSzPts val="2800"/>
              <a:buFont typeface="Arial"/>
              <a:buChar char="•"/>
            </a:pPr>
            <a:r>
              <a:rPr lang="en-US" sz="2800"/>
              <a:t>Vasco Da Gama</a:t>
            </a:r>
            <a:endParaRPr/>
          </a:p>
          <a:p>
            <a:pPr marL="342900" lvl="0" indent="-342900" algn="l" rtl="0">
              <a:spcBef>
                <a:spcPts val="560"/>
              </a:spcBef>
              <a:spcAft>
                <a:spcPts val="0"/>
              </a:spcAft>
              <a:buClr>
                <a:schemeClr val="dk1"/>
              </a:buClr>
              <a:buSzPts val="2800"/>
              <a:buFont typeface="Arial"/>
              <a:buChar char="•"/>
            </a:pPr>
            <a:r>
              <a:rPr lang="en-US" sz="2800"/>
              <a:t>Ferdinand Magellan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73" descr="NanbanCarrack"/>
          <p:cNvPicPr preferRelativeResize="0"/>
          <p:nvPr/>
        </p:nvPicPr>
        <p:blipFill rotWithShape="1">
          <a:blip r:embed="rId3">
            <a:alphaModFix/>
          </a:blip>
          <a:srcRect/>
          <a:stretch/>
        </p:blipFill>
        <p:spPr>
          <a:xfrm>
            <a:off x="3914775" y="2028825"/>
            <a:ext cx="5229225" cy="4829175"/>
          </a:xfrm>
          <a:prstGeom prst="rect">
            <a:avLst/>
          </a:prstGeom>
          <a:noFill/>
          <a:ln w="9525" cap="flat" cmpd="sng">
            <a:solidFill>
              <a:schemeClr val="dk1"/>
            </a:solidFill>
            <a:prstDash val="solid"/>
            <a:miter lim="800000"/>
            <a:headEnd type="none" w="sm" len="sm"/>
            <a:tailEnd type="none" w="sm" len="sm"/>
          </a:ln>
        </p:spPr>
      </p:pic>
      <p:pic>
        <p:nvPicPr>
          <p:cNvPr id="485" name="Google Shape;485;p73" descr="ship"/>
          <p:cNvPicPr preferRelativeResize="0"/>
          <p:nvPr/>
        </p:nvPicPr>
        <p:blipFill rotWithShape="1">
          <a:blip r:embed="rId4">
            <a:alphaModFix/>
          </a:blip>
          <a:srcRect/>
          <a:stretch/>
        </p:blipFill>
        <p:spPr>
          <a:xfrm>
            <a:off x="0" y="0"/>
            <a:ext cx="4724400" cy="35433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74" descr="inland-map"/>
          <p:cNvPicPr preferRelativeResize="0"/>
          <p:nvPr/>
        </p:nvPicPr>
        <p:blipFill rotWithShape="1">
          <a:blip r:embed="rId3">
            <a:alphaModFix/>
          </a:blip>
          <a:srcRect/>
          <a:stretch/>
        </p:blipFill>
        <p:spPr>
          <a:xfrm>
            <a:off x="0" y="0"/>
            <a:ext cx="5943600" cy="4629150"/>
          </a:xfrm>
          <a:prstGeom prst="rect">
            <a:avLst/>
          </a:prstGeom>
          <a:noFill/>
          <a:ln>
            <a:noFill/>
          </a:ln>
        </p:spPr>
      </p:pic>
      <p:pic>
        <p:nvPicPr>
          <p:cNvPr id="491" name="Google Shape;491;p74" descr="european-explorers-6"/>
          <p:cNvPicPr preferRelativeResize="0"/>
          <p:nvPr/>
        </p:nvPicPr>
        <p:blipFill rotWithShape="1">
          <a:blip r:embed="rId4">
            <a:alphaModFix/>
          </a:blip>
          <a:srcRect/>
          <a:stretch/>
        </p:blipFill>
        <p:spPr>
          <a:xfrm>
            <a:off x="5133975" y="2028825"/>
            <a:ext cx="4010025" cy="48291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75" descr="42-16258871"/>
          <p:cNvPicPr preferRelativeResize="0"/>
          <p:nvPr/>
        </p:nvPicPr>
        <p:blipFill rotWithShape="1">
          <a:blip r:embed="rId3">
            <a:alphaModFix/>
          </a:blip>
          <a:srcRect/>
          <a:stretch/>
        </p:blipFill>
        <p:spPr>
          <a:xfrm>
            <a:off x="3048000" y="0"/>
            <a:ext cx="6096000" cy="4543425"/>
          </a:xfrm>
          <a:prstGeom prst="rect">
            <a:avLst/>
          </a:prstGeom>
          <a:noFill/>
          <a:ln w="9525" cap="flat" cmpd="sng">
            <a:solidFill>
              <a:schemeClr val="dk1"/>
            </a:solidFill>
            <a:prstDash val="solid"/>
            <a:miter lim="800000"/>
            <a:headEnd type="none" w="sm" len="sm"/>
            <a:tailEnd type="none" w="sm" len="sm"/>
          </a:ln>
        </p:spPr>
      </p:pic>
      <p:pic>
        <p:nvPicPr>
          <p:cNvPr id="497" name="Google Shape;497;p75" descr="native-american-graphics-4"/>
          <p:cNvPicPr preferRelativeResize="0"/>
          <p:nvPr/>
        </p:nvPicPr>
        <p:blipFill rotWithShape="1">
          <a:blip r:embed="rId4">
            <a:alphaModFix/>
          </a:blip>
          <a:srcRect/>
          <a:stretch/>
        </p:blipFill>
        <p:spPr>
          <a:xfrm>
            <a:off x="0" y="3248025"/>
            <a:ext cx="5238750" cy="36099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76" descr="20081112-columbus"/>
          <p:cNvPicPr preferRelativeResize="0"/>
          <p:nvPr/>
        </p:nvPicPr>
        <p:blipFill rotWithShape="1">
          <a:blip r:embed="rId3">
            <a:alphaModFix/>
          </a:blip>
          <a:srcRect/>
          <a:stretch/>
        </p:blipFill>
        <p:spPr>
          <a:xfrm>
            <a:off x="2819400" y="0"/>
            <a:ext cx="6324600" cy="3162300"/>
          </a:xfrm>
          <a:prstGeom prst="rect">
            <a:avLst/>
          </a:prstGeom>
          <a:noFill/>
          <a:ln w="9525" cap="flat" cmpd="sng">
            <a:solidFill>
              <a:schemeClr val="dk1"/>
            </a:solidFill>
            <a:prstDash val="solid"/>
            <a:miter lim="800000"/>
            <a:headEnd type="none" w="sm" len="sm"/>
            <a:tailEnd type="none" w="sm" len="sm"/>
          </a:ln>
        </p:spPr>
      </p:pic>
      <p:pic>
        <p:nvPicPr>
          <p:cNvPr id="503" name="Google Shape;503;p76" descr="european-explorers-6"/>
          <p:cNvPicPr preferRelativeResize="0"/>
          <p:nvPr/>
        </p:nvPicPr>
        <p:blipFill rotWithShape="1">
          <a:blip r:embed="rId4">
            <a:alphaModFix/>
          </a:blip>
          <a:srcRect/>
          <a:stretch/>
        </p:blipFill>
        <p:spPr>
          <a:xfrm>
            <a:off x="0" y="2028825"/>
            <a:ext cx="4010025" cy="48291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77" descr="spanish_explorer_flag_cross"/>
          <p:cNvPicPr preferRelativeResize="0"/>
          <p:nvPr/>
        </p:nvPicPr>
        <p:blipFill rotWithShape="1">
          <a:blip r:embed="rId3">
            <a:alphaModFix/>
          </a:blip>
          <a:srcRect/>
          <a:stretch/>
        </p:blipFill>
        <p:spPr>
          <a:xfrm>
            <a:off x="0" y="0"/>
            <a:ext cx="6096000" cy="4095750"/>
          </a:xfrm>
          <a:prstGeom prst="rect">
            <a:avLst/>
          </a:prstGeom>
          <a:noFill/>
          <a:ln>
            <a:noFill/>
          </a:ln>
        </p:spPr>
      </p:pic>
      <p:pic>
        <p:nvPicPr>
          <p:cNvPr id="509" name="Google Shape;509;p77" descr="Early_American_Conflict"/>
          <p:cNvPicPr preferRelativeResize="0"/>
          <p:nvPr/>
        </p:nvPicPr>
        <p:blipFill rotWithShape="1">
          <a:blip r:embed="rId4">
            <a:alphaModFix/>
          </a:blip>
          <a:srcRect/>
          <a:stretch/>
        </p:blipFill>
        <p:spPr>
          <a:xfrm>
            <a:off x="3733800" y="3184525"/>
            <a:ext cx="5410200" cy="36734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1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57200" y="152400"/>
            <a:ext cx="8229600" cy="7921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t>Italian                           Norse</a:t>
            </a:r>
            <a:endParaRPr/>
          </a:p>
        </p:txBody>
      </p:sp>
      <p:sp>
        <p:nvSpPr>
          <p:cNvPr id="131" name="Google Shape;131;p20"/>
          <p:cNvSpPr txBox="1">
            <a:spLocks noGrp="1"/>
          </p:cNvSpPr>
          <p:nvPr>
            <p:ph type="body" idx="1"/>
          </p:nvPr>
        </p:nvSpPr>
        <p:spPr>
          <a:xfrm>
            <a:off x="152400" y="1219200"/>
            <a:ext cx="44958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b="1"/>
              <a:t>John Cabot </a:t>
            </a:r>
            <a:r>
              <a:rPr lang="en-US" sz="2400" b="1"/>
              <a:t>(for England)</a:t>
            </a:r>
            <a:endParaRPr/>
          </a:p>
          <a:p>
            <a:pPr marL="342900" lvl="0" indent="-342900" algn="l" rtl="0">
              <a:spcBef>
                <a:spcPts val="560"/>
              </a:spcBef>
              <a:spcAft>
                <a:spcPts val="0"/>
              </a:spcAft>
              <a:buClr>
                <a:schemeClr val="dk1"/>
              </a:buClr>
              <a:buSzPts val="2800"/>
              <a:buFont typeface="Arial"/>
              <a:buChar char="•"/>
            </a:pPr>
            <a:r>
              <a:rPr lang="en-US" sz="2800" b="1"/>
              <a:t>Christopher Columbus (for Spain)</a:t>
            </a:r>
            <a:endParaRPr/>
          </a:p>
          <a:p>
            <a:pPr marL="342900" lvl="0" indent="-342900" algn="l" rtl="0">
              <a:spcBef>
                <a:spcPts val="560"/>
              </a:spcBef>
              <a:spcAft>
                <a:spcPts val="0"/>
              </a:spcAft>
              <a:buClr>
                <a:schemeClr val="dk1"/>
              </a:buClr>
              <a:buSzPts val="2800"/>
              <a:buFont typeface="Arial"/>
              <a:buChar char="•"/>
            </a:pPr>
            <a:r>
              <a:rPr lang="en-US" sz="2800"/>
              <a:t>Marco Polo</a:t>
            </a:r>
            <a:endParaRPr/>
          </a:p>
          <a:p>
            <a:pPr marL="342900" lvl="0" indent="-342900" algn="l" rtl="0">
              <a:spcBef>
                <a:spcPts val="560"/>
              </a:spcBef>
              <a:spcAft>
                <a:spcPts val="0"/>
              </a:spcAft>
              <a:buClr>
                <a:schemeClr val="dk1"/>
              </a:buClr>
              <a:buSzPts val="2800"/>
              <a:buFont typeface="Arial"/>
              <a:buChar char="•"/>
            </a:pPr>
            <a:r>
              <a:rPr lang="en-US" sz="2800"/>
              <a:t>Amerigo Vespucci</a:t>
            </a:r>
            <a:endParaRPr/>
          </a:p>
        </p:txBody>
      </p:sp>
      <p:sp>
        <p:nvSpPr>
          <p:cNvPr id="132" name="Google Shape;132;p20"/>
          <p:cNvSpPr txBox="1">
            <a:spLocks noGrp="1"/>
          </p:cNvSpPr>
          <p:nvPr>
            <p:ph type="body" idx="2"/>
          </p:nvPr>
        </p:nvSpPr>
        <p:spPr>
          <a:xfrm>
            <a:off x="4800600" y="1219200"/>
            <a:ext cx="4038600" cy="4525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Arial"/>
              <a:buChar char="•"/>
            </a:pPr>
            <a:r>
              <a:rPr lang="en-US" sz="2800"/>
              <a:t>Leif Erikson (Norse)</a:t>
            </a:r>
            <a:endParaRPr/>
          </a:p>
          <a:p>
            <a:pPr marL="342900" lvl="0" indent="-342900" algn="l" rtl="0">
              <a:spcBef>
                <a:spcPts val="560"/>
              </a:spcBef>
              <a:spcAft>
                <a:spcPts val="0"/>
              </a:spcAft>
              <a:buClr>
                <a:schemeClr val="dk1"/>
              </a:buClr>
              <a:buSzPts val="2800"/>
              <a:buFont typeface="Arial"/>
              <a:buChar char="•"/>
            </a:pPr>
            <a:r>
              <a:rPr lang="en-US" sz="2800"/>
              <a:t>Vikings (Norse)</a:t>
            </a:r>
            <a:endParaRPr/>
          </a:p>
          <a:p>
            <a:pPr marL="342900" lvl="0" indent="-342900" algn="l" rtl="0">
              <a:spcBef>
                <a:spcPts val="320"/>
              </a:spcBef>
              <a:spcAft>
                <a:spcPts val="0"/>
              </a:spcAft>
              <a:buClr>
                <a:schemeClr val="dk1"/>
              </a:buClr>
              <a:buSzPts val="1600"/>
              <a:buFont typeface="Arial"/>
              <a:buNone/>
            </a:pPr>
            <a:endParaRPr sz="1600"/>
          </a:p>
          <a:p>
            <a:pPr marL="342900" lvl="0" indent="-342900" algn="l" rtl="0">
              <a:spcBef>
                <a:spcPts val="560"/>
              </a:spcBef>
              <a:spcAft>
                <a:spcPts val="0"/>
              </a:spcAft>
              <a:buClr>
                <a:schemeClr val="dk1"/>
              </a:buClr>
              <a:buSzPts val="2800"/>
              <a:buFont typeface="Arial"/>
              <a:buNone/>
            </a:pPr>
            <a:r>
              <a:rPr lang="en-US" sz="2800"/>
              <a:t>Norse = Scandinavian</a:t>
            </a:r>
            <a:endParaRPr/>
          </a:p>
        </p:txBody>
      </p:sp>
      <p:pic>
        <p:nvPicPr>
          <p:cNvPr id="133" name="Google Shape;133;p20" descr="vikmap"/>
          <p:cNvPicPr preferRelativeResize="0"/>
          <p:nvPr/>
        </p:nvPicPr>
        <p:blipFill rotWithShape="1">
          <a:blip r:embed="rId3">
            <a:alphaModFix/>
          </a:blip>
          <a:srcRect/>
          <a:stretch/>
        </p:blipFill>
        <p:spPr>
          <a:xfrm>
            <a:off x="3657600" y="3030538"/>
            <a:ext cx="5486400" cy="3827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descr="vikingsinamerica"/>
          <p:cNvPicPr preferRelativeResize="0"/>
          <p:nvPr/>
        </p:nvPicPr>
        <p:blipFill rotWithShape="1">
          <a:blip r:embed="rId3">
            <a:alphaModFix/>
          </a:blip>
          <a:srcRect/>
          <a:stretch/>
        </p:blipFill>
        <p:spPr>
          <a:xfrm>
            <a:off x="2133600" y="0"/>
            <a:ext cx="7010400" cy="6848475"/>
          </a:xfrm>
          <a:prstGeom prst="rect">
            <a:avLst/>
          </a:prstGeom>
          <a:noFill/>
          <a:ln>
            <a:noFill/>
          </a:ln>
        </p:spPr>
      </p:pic>
      <p:pic>
        <p:nvPicPr>
          <p:cNvPr id="139" name="Google Shape;139;p21" descr="011"/>
          <p:cNvPicPr preferRelativeResize="0"/>
          <p:nvPr/>
        </p:nvPicPr>
        <p:blipFill rotWithShape="1">
          <a:blip r:embed="rId4">
            <a:alphaModFix/>
          </a:blip>
          <a:srcRect/>
          <a:stretch/>
        </p:blipFill>
        <p:spPr>
          <a:xfrm>
            <a:off x="0" y="0"/>
            <a:ext cx="3297238" cy="36576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2" descr="viking%20map-1"/>
          <p:cNvPicPr preferRelativeResize="0"/>
          <p:nvPr/>
        </p:nvPicPr>
        <p:blipFill rotWithShape="1">
          <a:blip r:embed="rId3">
            <a:alphaModFix/>
          </a:blip>
          <a:srcRect/>
          <a:stretch/>
        </p:blipFill>
        <p:spPr>
          <a:xfrm>
            <a:off x="4191000" y="3468688"/>
            <a:ext cx="4953000" cy="3389312"/>
          </a:xfrm>
          <a:prstGeom prst="rect">
            <a:avLst/>
          </a:prstGeom>
          <a:noFill/>
          <a:ln w="9525" cap="flat" cmpd="sng">
            <a:solidFill>
              <a:schemeClr val="dk1"/>
            </a:solidFill>
            <a:prstDash val="solid"/>
            <a:miter lim="800000"/>
            <a:headEnd type="none" w="sm" len="sm"/>
            <a:tailEnd type="none" w="sm" len="sm"/>
          </a:ln>
        </p:spPr>
      </p:pic>
      <p:pic>
        <p:nvPicPr>
          <p:cNvPr id="145" name="Google Shape;145;p22" descr="eyes_viking_map"/>
          <p:cNvPicPr preferRelativeResize="0"/>
          <p:nvPr/>
        </p:nvPicPr>
        <p:blipFill rotWithShape="1">
          <a:blip r:embed="rId4">
            <a:alphaModFix/>
          </a:blip>
          <a:srcRect/>
          <a:stretch/>
        </p:blipFill>
        <p:spPr>
          <a:xfrm>
            <a:off x="0" y="0"/>
            <a:ext cx="5505450" cy="3819525"/>
          </a:xfrm>
          <a:prstGeom prst="rect">
            <a:avLst/>
          </a:prstGeom>
          <a:noFill/>
          <a:ln>
            <a:noFill/>
          </a:ln>
        </p:spPr>
      </p:pic>
      <p:pic>
        <p:nvPicPr>
          <p:cNvPr id="146" name="Google Shape;146;p22" descr="norse_exploration_sm"/>
          <p:cNvPicPr preferRelativeResize="0"/>
          <p:nvPr/>
        </p:nvPicPr>
        <p:blipFill rotWithShape="1">
          <a:blip r:embed="rId5">
            <a:alphaModFix/>
          </a:blip>
          <a:srcRect/>
          <a:stretch/>
        </p:blipFill>
        <p:spPr>
          <a:xfrm>
            <a:off x="6219825" y="0"/>
            <a:ext cx="2314575" cy="3429000"/>
          </a:xfrm>
          <a:prstGeom prst="rect">
            <a:avLst/>
          </a:prstGeom>
          <a:noFill/>
          <a:ln w="9525" cap="flat" cmpd="sng">
            <a:solidFill>
              <a:schemeClr val="dk1"/>
            </a:solidFill>
            <a:prstDash val="solid"/>
            <a:miter lim="800000"/>
            <a:headEnd type="none" w="sm" len="sm"/>
            <a:tailEnd type="none" w="sm" len="sm"/>
          </a:ln>
        </p:spPr>
      </p:pic>
      <p:pic>
        <p:nvPicPr>
          <p:cNvPr id="147" name="Google Shape;147;p22" descr="ANd9GcRrPGcaRUozOCPzUs3cXvVYz0T3t1o_SUQSRh_6As-t0m_k8VI&amp;t=1&amp;usg=__xz338-v5xmCG5fIMRUB7FICdyCo="/>
          <p:cNvPicPr preferRelativeResize="0"/>
          <p:nvPr/>
        </p:nvPicPr>
        <p:blipFill rotWithShape="1">
          <a:blip r:embed="rId6">
            <a:alphaModFix/>
          </a:blip>
          <a:srcRect/>
          <a:stretch/>
        </p:blipFill>
        <p:spPr>
          <a:xfrm>
            <a:off x="228600" y="3832225"/>
            <a:ext cx="3352800" cy="302577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1900</Words>
  <Application>Microsoft Macintosh PowerPoint</Application>
  <PresentationFormat>On-screen Show (4:3)</PresentationFormat>
  <Paragraphs>185</Paragraphs>
  <Slides>65</Slides>
  <Notes>65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65</vt:i4>
      </vt:variant>
    </vt:vector>
  </HeadingPairs>
  <TitlesOfParts>
    <vt:vector size="67" baseType="lpstr">
      <vt:lpstr>Arial</vt:lpstr>
      <vt:lpstr>Default Design</vt:lpstr>
      <vt:lpstr>European Exploration of North &amp; South America</vt:lpstr>
      <vt:lpstr>PowerPoint Presentation</vt:lpstr>
      <vt:lpstr>Exploration Timeline</vt:lpstr>
      <vt:lpstr>PowerPoint Presentation</vt:lpstr>
      <vt:lpstr>English                     Spanish</vt:lpstr>
      <vt:lpstr>French                  Portuguese</vt:lpstr>
      <vt:lpstr>Italian                           Norse</vt:lpstr>
      <vt:lpstr>PowerPoint Presentation</vt:lpstr>
      <vt:lpstr>PowerPoint Presentation</vt:lpstr>
      <vt:lpstr>PowerPoint Presentation</vt:lpstr>
      <vt:lpstr>PowerPoint Presentation</vt:lpstr>
      <vt:lpstr>PowerPoint Presentation</vt:lpstr>
      <vt:lpstr>While on a voyage for Spain in search of a direct sea route from Europe to Asia, Columbus unintentionally arrived in the Americas. However, in four separate voyages to the Caribbean from 1492 to 1504, he remained convinced that he had found the lands that Marco Polo reached in his overland travels to China at the end of the 13th century. </vt:lpstr>
      <vt:lpstr>PowerPoint Presentation</vt:lpstr>
      <vt:lpstr>PowerPoint Presentation</vt:lpstr>
      <vt:lpstr>PowerPoint Presentation</vt:lpstr>
      <vt:lpstr>Columbus is mistakenly credited with being the first to reach Americas from Europe, but he was not the first. He followed at least one group, the Norse, which were led by Leif Ericson.  Ericson built a temporary settlement around 500 years earlier. </vt:lpstr>
      <vt:lpstr>Because of Columbus’ travels, a culture of colonization and genocide of indigenous people began in North and South America.</vt:lpstr>
      <vt:lpstr>PowerPoint Presentation</vt:lpstr>
      <vt:lpstr>Today Columbus Day is celebrated on October 12 in Spain and throughout the Americas, with the exception of Canada. In the United States, it is observed on the second Monday in the month of October.</vt:lpstr>
      <vt:lpstr>Columbus Day?</vt:lpstr>
      <vt:lpstr>PowerPoint Presentation</vt:lpstr>
      <vt:lpstr>Exploration Timeline</vt:lpstr>
      <vt:lpstr>John Cabot      born 1450    died 1499 Italian who sailed for England</vt:lpstr>
      <vt:lpstr>PowerPoint Presentation</vt:lpstr>
      <vt:lpstr>John Cabot’s original name is Giovanni Caboto. He moved to England in 1495 when his requests to get funding for a voyage across the Atlantic to find the “northwest passage” to China were turned down.</vt:lpstr>
      <vt:lpstr>Finally, at the request of King Henry VII of England, Cabot sailed in 1497, commanding the small ship called "Matthew."</vt:lpstr>
      <vt:lpstr>Cabot landed near Labrador, Newfoundland, on June 24, 1497. One of John Cabot's three sons, the explorer Sebastian, accompanied him on this trip. Cabot claimed the land for England.</vt:lpstr>
      <vt:lpstr>PowerPoint Presentation</vt:lpstr>
      <vt:lpstr>Exploration Timeline</vt:lpstr>
      <vt:lpstr>He was the first European to see (and stand in the waters of) the eastern shore of the Pacific Ocean, on September 13, 1513. He accomplished this after a arduous trek through the jungles of what is now Panama. </vt:lpstr>
      <vt:lpstr>PowerPoint Presentation</vt:lpstr>
      <vt:lpstr>Vasco Núñez de Balboa claimed the Pacific Ocean and all its shores for Spain, which opened the way for Spanish exploration and conquest along the western coast of South America. But it was the Portuguese explorer, Magellan who, because its waters seemed so calm, gave this ocean the name "Pacifica" (meaning peaceful).</vt:lpstr>
      <vt:lpstr>Exploration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Exploration Timeline</vt:lpstr>
      <vt:lpstr>PowerPoint Presentation</vt:lpstr>
      <vt:lpstr>PowerPoint Presentation</vt:lpstr>
      <vt:lpstr>PowerPoint Presentation</vt:lpstr>
      <vt:lpstr>PowerPoint Presentation</vt:lpstr>
      <vt:lpstr>Exploration Timeline</vt:lpstr>
      <vt:lpstr>Henry Hudson was the first European to explore the Hudson River throughout its navigable length and leave behind a detailed description of his voyage.</vt:lpstr>
      <vt:lpstr>PowerPoint Presentation</vt:lpstr>
      <vt:lpstr>Henry Hudson:   an Englishman in Dutch service                1565  -  1611</vt:lpstr>
      <vt:lpstr>PowerPoint Presentation</vt:lpstr>
      <vt:lpstr>PowerPoint Presentation</vt:lpstr>
      <vt:lpstr>While, Hudson is credited with “discovering” the location which is now New York City (although da Verrazzano had previously sailed by the area in 1524). Hudson sailed into New York's harbor on September 3, 1609 and noted what an excellent harbor it was. He sailed up the river 150 miles and noted the rich land, but realized it was not a waterway to India. His reports resulted in many Dutch settlements in the area.</vt:lpstr>
      <vt:lpstr>PowerPoint Presentation</vt:lpstr>
      <vt:lpstr>PowerPoint Presentation</vt:lpstr>
      <vt:lpstr>PowerPoint Presentation</vt:lpstr>
      <vt:lpstr>There are many myths surrounding Columbus’ voyages. He did not set out to prove the Earth was round; by then, everyone knew that it was not flat. The Queen did not sell the crown jewels to fund any of his voyages and Columbus never saw the mainland United States.   Some people also resent that Columbus was credited with “discovering America”. In fact, a Norse village dating back around 1003 was discovered in 1960, meaning that the Norse were the first Europeans to set foot in the Americas.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Exporation of North &amp; South America</dc:title>
  <cp:lastModifiedBy>Microsoft Office User</cp:lastModifiedBy>
  <cp:revision>2</cp:revision>
  <dcterms:modified xsi:type="dcterms:W3CDTF">2018-12-12T20:30:38Z</dcterms:modified>
</cp:coreProperties>
</file>